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2" r:id="rId4"/>
    <p:sldId id="258" r:id="rId5"/>
    <p:sldId id="259" r:id="rId6"/>
    <p:sldId id="261" r:id="rId7"/>
    <p:sldId id="260" r:id="rId8"/>
    <p:sldId id="263" r:id="rId9"/>
    <p:sldId id="266" r:id="rId10"/>
    <p:sldId id="264" r:id="rId11"/>
    <p:sldId id="278" r:id="rId12"/>
    <p:sldId id="279" r:id="rId13"/>
    <p:sldId id="265" r:id="rId14"/>
    <p:sldId id="267" r:id="rId15"/>
    <p:sldId id="274" r:id="rId16"/>
    <p:sldId id="276" r:id="rId17"/>
    <p:sldId id="277" r:id="rId18"/>
    <p:sldId id="268" r:id="rId19"/>
    <p:sldId id="269" r:id="rId20"/>
    <p:sldId id="270" r:id="rId21"/>
    <p:sldId id="271" r:id="rId22"/>
    <p:sldId id="272" r:id="rId23"/>
    <p:sldId id="273" r:id="rId24"/>
    <p:sldId id="27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64" d="100"/>
          <a:sy n="164" d="100"/>
        </p:scale>
        <p:origin x="96"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D762C169-99A4-463A-B85A-E76ABA1EFD0F}" type="datetimeFigureOut">
              <a:rPr lang="en-US" smtClean="0"/>
              <a:t>3/7/2022</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0332FF8A-3603-47CB-9326-C167E5E823F6}"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6401246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62C169-99A4-463A-B85A-E76ABA1EFD0F}"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2FF8A-3603-47CB-9326-C167E5E823F6}" type="slidenum">
              <a:rPr lang="en-US" smtClean="0"/>
              <a:t>‹#›</a:t>
            </a:fld>
            <a:endParaRPr lang="en-US"/>
          </a:p>
        </p:txBody>
      </p:sp>
    </p:spTree>
    <p:extLst>
      <p:ext uri="{BB962C8B-B14F-4D97-AF65-F5344CB8AC3E}">
        <p14:creationId xmlns:p14="http://schemas.microsoft.com/office/powerpoint/2010/main" val="2381930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62C169-99A4-463A-B85A-E76ABA1EFD0F}"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2FF8A-3603-47CB-9326-C167E5E823F6}" type="slidenum">
              <a:rPr lang="en-US" smtClean="0"/>
              <a:t>‹#›</a:t>
            </a:fld>
            <a:endParaRPr lang="en-US"/>
          </a:p>
        </p:txBody>
      </p:sp>
    </p:spTree>
    <p:extLst>
      <p:ext uri="{BB962C8B-B14F-4D97-AF65-F5344CB8AC3E}">
        <p14:creationId xmlns:p14="http://schemas.microsoft.com/office/powerpoint/2010/main" val="2123812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62C169-99A4-463A-B85A-E76ABA1EFD0F}"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2FF8A-3603-47CB-9326-C167E5E823F6}" type="slidenum">
              <a:rPr lang="en-US" smtClean="0"/>
              <a:t>‹#›</a:t>
            </a:fld>
            <a:endParaRPr lang="en-US"/>
          </a:p>
        </p:txBody>
      </p:sp>
    </p:spTree>
    <p:extLst>
      <p:ext uri="{BB962C8B-B14F-4D97-AF65-F5344CB8AC3E}">
        <p14:creationId xmlns:p14="http://schemas.microsoft.com/office/powerpoint/2010/main" val="610515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2C169-99A4-463A-B85A-E76ABA1EFD0F}"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2FF8A-3603-47CB-9326-C167E5E823F6}"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13181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62C169-99A4-463A-B85A-E76ABA1EFD0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2FF8A-3603-47CB-9326-C167E5E823F6}" type="slidenum">
              <a:rPr lang="en-US" smtClean="0"/>
              <a:t>‹#›</a:t>
            </a:fld>
            <a:endParaRPr lang="en-US"/>
          </a:p>
        </p:txBody>
      </p:sp>
    </p:spTree>
    <p:extLst>
      <p:ext uri="{BB962C8B-B14F-4D97-AF65-F5344CB8AC3E}">
        <p14:creationId xmlns:p14="http://schemas.microsoft.com/office/powerpoint/2010/main" val="3897431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62C169-99A4-463A-B85A-E76ABA1EFD0F}" type="datetimeFigureOut">
              <a:rPr lang="en-US" smtClean="0"/>
              <a:t>3/7/2022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32FF8A-3603-47CB-9326-C167E5E823F6}" type="slidenum">
              <a:rPr lang="en-US" smtClean="0"/>
              <a:t>‹#›</a:t>
            </a:fld>
            <a:endParaRPr lang="en-US"/>
          </a:p>
        </p:txBody>
      </p:sp>
    </p:spTree>
    <p:extLst>
      <p:ext uri="{BB962C8B-B14F-4D97-AF65-F5344CB8AC3E}">
        <p14:creationId xmlns:p14="http://schemas.microsoft.com/office/powerpoint/2010/main" val="370785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62C169-99A4-463A-B85A-E76ABA1EFD0F}" type="datetimeFigureOut">
              <a:rPr lang="en-US" smtClean="0"/>
              <a:t>3/7/2022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32FF8A-3603-47CB-9326-C167E5E823F6}" type="slidenum">
              <a:rPr lang="en-US" smtClean="0"/>
              <a:t>‹#›</a:t>
            </a:fld>
            <a:endParaRPr lang="en-US"/>
          </a:p>
        </p:txBody>
      </p:sp>
    </p:spTree>
    <p:extLst>
      <p:ext uri="{BB962C8B-B14F-4D97-AF65-F5344CB8AC3E}">
        <p14:creationId xmlns:p14="http://schemas.microsoft.com/office/powerpoint/2010/main" val="394517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2C169-99A4-463A-B85A-E76ABA1EFD0F}" type="datetimeFigureOut">
              <a:rPr lang="en-US" smtClean="0"/>
              <a:t>3/7/2022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32FF8A-3603-47CB-9326-C167E5E823F6}" type="slidenum">
              <a:rPr lang="en-US" smtClean="0"/>
              <a:t>‹#›</a:t>
            </a:fld>
            <a:endParaRPr lang="en-US"/>
          </a:p>
        </p:txBody>
      </p:sp>
    </p:spTree>
    <p:extLst>
      <p:ext uri="{BB962C8B-B14F-4D97-AF65-F5344CB8AC3E}">
        <p14:creationId xmlns:p14="http://schemas.microsoft.com/office/powerpoint/2010/main" val="268020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62C169-99A4-463A-B85A-E76ABA1EFD0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2FF8A-3603-47CB-9326-C167E5E823F6}" type="slidenum">
              <a:rPr lang="en-US" smtClean="0"/>
              <a:t>‹#›</a:t>
            </a:fld>
            <a:endParaRPr lang="en-US"/>
          </a:p>
        </p:txBody>
      </p:sp>
    </p:spTree>
    <p:extLst>
      <p:ext uri="{BB962C8B-B14F-4D97-AF65-F5344CB8AC3E}">
        <p14:creationId xmlns:p14="http://schemas.microsoft.com/office/powerpoint/2010/main" val="4177727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62C169-99A4-463A-B85A-E76ABA1EFD0F}" type="datetimeFigureOut">
              <a:rPr lang="en-US" smtClean="0"/>
              <a:t>3/7/2022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32FF8A-3603-47CB-9326-C167E5E823F6}" type="slidenum">
              <a:rPr lang="en-US" smtClean="0"/>
              <a:t>‹#›</a:t>
            </a:fld>
            <a:endParaRPr lang="en-US"/>
          </a:p>
        </p:txBody>
      </p:sp>
    </p:spTree>
    <p:extLst>
      <p:ext uri="{BB962C8B-B14F-4D97-AF65-F5344CB8AC3E}">
        <p14:creationId xmlns:p14="http://schemas.microsoft.com/office/powerpoint/2010/main" val="3500185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D762C169-99A4-463A-B85A-E76ABA1EFD0F}" type="datetimeFigureOut">
              <a:rPr lang="en-US" smtClean="0"/>
              <a:t>3/7/2022</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0332FF8A-3603-47CB-9326-C167E5E823F6}" type="slidenum">
              <a:rPr lang="en-US" smtClean="0"/>
              <a:t>‹#›</a:t>
            </a:fld>
            <a:endParaRPr lang="en-US"/>
          </a:p>
        </p:txBody>
      </p:sp>
    </p:spTree>
    <p:extLst>
      <p:ext uri="{BB962C8B-B14F-4D97-AF65-F5344CB8AC3E}">
        <p14:creationId xmlns:p14="http://schemas.microsoft.com/office/powerpoint/2010/main" val="30326618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nt1k.com/blog/2012/vhf-3el-tape-measure-yagi/" TargetMode="External"/><Relationship Id="rId2" Type="http://schemas.openxmlformats.org/officeDocument/2006/relationships/hyperlink" Target="https://www.jpole-antenna.com/2017/02/07/build-it-2-meter-tape-measure-yagi-beam-antenna/" TargetMode="External"/><Relationship Id="rId1" Type="http://schemas.openxmlformats.org/officeDocument/2006/relationships/slideLayout" Target="../slideLayouts/slideLayout2.xml"/><Relationship Id="rId5" Type="http://schemas.openxmlformats.org/officeDocument/2006/relationships/hyperlink" Target="https://kc9on.com/product/fox-hunt-offset-attenuator/" TargetMode="External"/><Relationship Id="rId4" Type="http://schemas.openxmlformats.org/officeDocument/2006/relationships/hyperlink" Target="http://theleggios.net/wb2hol/projects/rdf/tape_bm.htm"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byonics.com/mf" TargetMode="External"/><Relationship Id="rId3" Type="http://schemas.openxmlformats.org/officeDocument/2006/relationships/hyperlink" Target="https://wcar.ca/pg/fox-tx/" TargetMode="External"/><Relationship Id="rId7" Type="http://schemas.openxmlformats.org/officeDocument/2006/relationships/hyperlink" Target="https://www.amazon.com/gp/product/B086JH3NKM/ref=ppx_yo_dt_b_asin_title_o01_s01?ie=UTF8&amp;psc=1" TargetMode="External"/><Relationship Id="rId2" Type="http://schemas.openxmlformats.org/officeDocument/2006/relationships/hyperlink" Target="https://github.com/km4efp/pifox" TargetMode="External"/><Relationship Id="rId1" Type="http://schemas.openxmlformats.org/officeDocument/2006/relationships/slideLayout" Target="../slideLayouts/slideLayout2.xml"/><Relationship Id="rId6" Type="http://schemas.openxmlformats.org/officeDocument/2006/relationships/hyperlink" Target="https://www.amazon.com/gp/product/B00LW15A4W/ref=ppx_yo_dt_b_asin_title_o01_s00?ie=UTF8&amp;psc=1" TargetMode="External"/><Relationship Id="rId5" Type="http://schemas.openxmlformats.org/officeDocument/2006/relationships/hyperlink" Target="https://www.amazon.com/gp/product/B01EWOE0UU/ref=ppx_yo_dt_b_asin_title_o01_s00?ie=UTF8&amp;psc=1" TargetMode="External"/><Relationship Id="rId4" Type="http://schemas.openxmlformats.org/officeDocument/2006/relationships/hyperlink" Target="https://www.amazon.com/Baofeng-UV-5R-136-174-400-480Mhz-1800mAh/dp/B074XPB313/ref=sr_1_3?keywords=uv-5r&amp;qid=1646000604&amp;sr=8-3"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3.sympatico.ca/alduncan/ham/RDFing.pdf" TargetMode="External"/><Relationship Id="rId2" Type="http://schemas.openxmlformats.org/officeDocument/2006/relationships/hyperlink" Target="http://www.homingin.com/" TargetMode="External"/><Relationship Id="rId1" Type="http://schemas.openxmlformats.org/officeDocument/2006/relationships/slideLayout" Target="../slideLayouts/slideLayout2.xml"/><Relationship Id="rId6" Type="http://schemas.openxmlformats.org/officeDocument/2006/relationships/hyperlink" Target="https://sartopo.com/join/accountrequest/first-responder" TargetMode="External"/><Relationship Id="rId5" Type="http://schemas.openxmlformats.org/officeDocument/2006/relationships/hyperlink" Target="http://www.sartopo.com/" TargetMode="External"/><Relationship Id="rId4" Type="http://schemas.openxmlformats.org/officeDocument/2006/relationships/hyperlink" Target="https://www.arrl.org/files/file/ETP/Fox%20Hunting%20article%204_21.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2F097-CCF7-49FB-9029-5481E43DFAA5}"/>
              </a:ext>
            </a:extLst>
          </p:cNvPr>
          <p:cNvSpPr>
            <a:spLocks noGrp="1"/>
          </p:cNvSpPr>
          <p:nvPr>
            <p:ph type="ctrTitle"/>
          </p:nvPr>
        </p:nvSpPr>
        <p:spPr/>
        <p:txBody>
          <a:bodyPr/>
          <a:lstStyle/>
          <a:p>
            <a:r>
              <a:rPr lang="en-US" dirty="0"/>
              <a:t>Fox Hunting</a:t>
            </a:r>
          </a:p>
        </p:txBody>
      </p:sp>
      <p:sp>
        <p:nvSpPr>
          <p:cNvPr id="3" name="Subtitle 2">
            <a:extLst>
              <a:ext uri="{FF2B5EF4-FFF2-40B4-BE49-F238E27FC236}">
                <a16:creationId xmlns:a16="http://schemas.microsoft.com/office/drawing/2014/main" id="{B3E3E279-01BC-4C48-B369-06CE2D80A9EE}"/>
              </a:ext>
            </a:extLst>
          </p:cNvPr>
          <p:cNvSpPr>
            <a:spLocks noGrp="1"/>
          </p:cNvSpPr>
          <p:nvPr>
            <p:ph type="subTitle" idx="1"/>
          </p:nvPr>
        </p:nvSpPr>
        <p:spPr/>
        <p:txBody>
          <a:bodyPr/>
          <a:lstStyle/>
          <a:p>
            <a:r>
              <a:rPr lang="en-US" dirty="0"/>
              <a:t>Travis Few</a:t>
            </a:r>
          </a:p>
          <a:p>
            <a:r>
              <a:rPr lang="en-US" dirty="0"/>
              <a:t>N9EOD</a:t>
            </a:r>
          </a:p>
        </p:txBody>
      </p:sp>
      <p:pic>
        <p:nvPicPr>
          <p:cNvPr id="5" name="Picture 4" descr="Logo, icon&#10;&#10;Description automatically generated">
            <a:extLst>
              <a:ext uri="{FF2B5EF4-FFF2-40B4-BE49-F238E27FC236}">
                <a16:creationId xmlns:a16="http://schemas.microsoft.com/office/drawing/2014/main" id="{1FF8BA11-1C91-4767-AD5E-A5BEAC5ED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7931" y="788345"/>
            <a:ext cx="3985688" cy="4809954"/>
          </a:xfrm>
          <a:prstGeom prst="rect">
            <a:avLst/>
          </a:prstGeom>
        </p:spPr>
      </p:pic>
    </p:spTree>
    <p:extLst>
      <p:ext uri="{BB962C8B-B14F-4D97-AF65-F5344CB8AC3E}">
        <p14:creationId xmlns:p14="http://schemas.microsoft.com/office/powerpoint/2010/main" val="3309629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167118-CCC6-4EA0-956F-63D5BBB02E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276B01-471B-470A-8FDD-999EA33D1258}"/>
              </a:ext>
            </a:extLst>
          </p:cNvPr>
          <p:cNvSpPr>
            <a:spLocks noGrp="1"/>
          </p:cNvSpPr>
          <p:nvPr>
            <p:ph type="title"/>
          </p:nvPr>
        </p:nvSpPr>
        <p:spPr>
          <a:xfrm>
            <a:off x="766354" y="365760"/>
            <a:ext cx="10188158" cy="1325562"/>
          </a:xfrm>
        </p:spPr>
        <p:txBody>
          <a:bodyPr>
            <a:normAutofit/>
          </a:bodyPr>
          <a:lstStyle/>
          <a:p>
            <a:r>
              <a:rPr lang="en-US" dirty="0"/>
              <a:t>What Is a Fox</a:t>
            </a:r>
          </a:p>
        </p:txBody>
      </p:sp>
      <p:sp>
        <p:nvSpPr>
          <p:cNvPr id="3" name="Content Placeholder 2">
            <a:extLst>
              <a:ext uri="{FF2B5EF4-FFF2-40B4-BE49-F238E27FC236}">
                <a16:creationId xmlns:a16="http://schemas.microsoft.com/office/drawing/2014/main" id="{06FF249A-C934-4565-BA20-6B62CD9D8539}"/>
              </a:ext>
            </a:extLst>
          </p:cNvPr>
          <p:cNvSpPr>
            <a:spLocks noGrp="1"/>
          </p:cNvSpPr>
          <p:nvPr>
            <p:ph idx="1"/>
          </p:nvPr>
        </p:nvSpPr>
        <p:spPr>
          <a:xfrm>
            <a:off x="766354" y="1828800"/>
            <a:ext cx="10226111" cy="4476750"/>
          </a:xfrm>
        </p:spPr>
        <p:txBody>
          <a:bodyPr>
            <a:normAutofit/>
          </a:bodyPr>
          <a:lstStyle/>
          <a:p>
            <a:r>
              <a:rPr lang="en-US" dirty="0"/>
              <a:t>The “Fox” is a small transmitter</a:t>
            </a:r>
          </a:p>
          <a:p>
            <a:r>
              <a:rPr lang="en-US" dirty="0"/>
              <a:t>Low RF power... as low as 5 </a:t>
            </a:r>
            <a:r>
              <a:rPr lang="en-US" dirty="0" err="1"/>
              <a:t>mW</a:t>
            </a:r>
            <a:endParaRPr lang="en-US" dirty="0"/>
          </a:p>
          <a:p>
            <a:r>
              <a:rPr lang="en-US" dirty="0"/>
              <a:t>Can be hidden inside of many items</a:t>
            </a:r>
          </a:p>
          <a:p>
            <a:r>
              <a:rPr lang="en-US" dirty="0"/>
              <a:t>Operated under the license of the owner</a:t>
            </a:r>
          </a:p>
          <a:p>
            <a:r>
              <a:rPr lang="en-US" dirty="0"/>
              <a:t>Tell whoever might inadvertently find the fox what it is!</a:t>
            </a:r>
          </a:p>
          <a:p>
            <a:r>
              <a:rPr lang="en-US" dirty="0"/>
              <a:t>Put your contact information on it, including</a:t>
            </a:r>
          </a:p>
          <a:p>
            <a:pPr lvl="1"/>
            <a:r>
              <a:rPr lang="en-US" dirty="0"/>
              <a:t>Your Name</a:t>
            </a:r>
          </a:p>
          <a:p>
            <a:pPr lvl="1"/>
            <a:r>
              <a:rPr lang="en-US" dirty="0"/>
              <a:t>Call Sign</a:t>
            </a:r>
          </a:p>
          <a:p>
            <a:pPr lvl="1"/>
            <a:r>
              <a:rPr lang="en-US" dirty="0"/>
              <a:t>Phone Number</a:t>
            </a:r>
          </a:p>
        </p:txBody>
      </p:sp>
      <p:pic>
        <p:nvPicPr>
          <p:cNvPr id="8" name="Picture 7">
            <a:extLst>
              <a:ext uri="{FF2B5EF4-FFF2-40B4-BE49-F238E27FC236}">
                <a16:creationId xmlns:a16="http://schemas.microsoft.com/office/drawing/2014/main" id="{C9E5A354-40EB-4EC9-867D-F8B8B96CC3B3}"/>
              </a:ext>
            </a:extLst>
          </p:cNvPr>
          <p:cNvPicPr>
            <a:picLocks noChangeAspect="1"/>
          </p:cNvPicPr>
          <p:nvPr/>
        </p:nvPicPr>
        <p:blipFill rotWithShape="1">
          <a:blip r:embed="rId3"/>
          <a:srcRect r="60472" b="4469"/>
          <a:stretch/>
        </p:blipFill>
        <p:spPr>
          <a:xfrm>
            <a:off x="8089174" y="1828800"/>
            <a:ext cx="2352403" cy="3769279"/>
          </a:xfrm>
          <a:prstGeom prst="rect">
            <a:avLst/>
          </a:prstGeom>
        </p:spPr>
      </p:pic>
      <p:pic>
        <p:nvPicPr>
          <p:cNvPr id="9" name="Picture 8">
            <a:extLst>
              <a:ext uri="{FF2B5EF4-FFF2-40B4-BE49-F238E27FC236}">
                <a16:creationId xmlns:a16="http://schemas.microsoft.com/office/drawing/2014/main" id="{0C75548C-E0B8-4F83-9E25-310FA9947A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78" b="95074" l="1667" r="98333">
                        <a14:foregroundMark x1="82000" y1="9852" x2="82193" y2="9753"/>
                        <a14:foregroundMark x1="92692" y1="13149" x2="90000" y2="18719"/>
                        <a14:foregroundMark x1="31667" y1="90148" x2="15667" y2="99507"/>
                        <a14:foregroundMark x1="15667" y1="99507" x2="6000" y2="75862"/>
                        <a14:foregroundMark x1="6000" y1="75862" x2="10000" y2="60591"/>
                        <a14:foregroundMark x1="12000" y1="92118" x2="25667" y2="95074"/>
                        <a14:foregroundMark x1="1667" y1="66010" x2="3000" y2="70443"/>
                        <a14:foregroundMark x1="66667" y1="23153" x2="98333" y2="1478"/>
                        <a14:foregroundMark x1="98333" y1="1478" x2="70667" y2="33498"/>
                        <a14:foregroundMark x1="70667" y1="33498" x2="70333" y2="33990"/>
                        <a14:backgroundMark x1="98465" y1="1089" x2="98667" y2="985"/>
                        <a14:backgroundMark x1="98667" y1="985" x2="98477" y2="1053"/>
                      </a14:backgroundRemoval>
                    </a14:imgEffect>
                  </a14:imgLayer>
                </a14:imgProps>
              </a:ext>
            </a:extLst>
          </a:blip>
          <a:stretch>
            <a:fillRect/>
          </a:stretch>
        </p:blipFill>
        <p:spPr>
          <a:xfrm>
            <a:off x="4217670" y="4682344"/>
            <a:ext cx="2857500" cy="1933575"/>
          </a:xfrm>
          <a:prstGeom prst="rect">
            <a:avLst/>
          </a:prstGeom>
        </p:spPr>
      </p:pic>
    </p:spTree>
    <p:extLst>
      <p:ext uri="{BB962C8B-B14F-4D97-AF65-F5344CB8AC3E}">
        <p14:creationId xmlns:p14="http://schemas.microsoft.com/office/powerpoint/2010/main" val="2258860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6AF7-63EF-4C62-93F6-502ACF5F8654}"/>
              </a:ext>
            </a:extLst>
          </p:cNvPr>
          <p:cNvSpPr>
            <a:spLocks noGrp="1"/>
          </p:cNvSpPr>
          <p:nvPr>
            <p:ph type="title"/>
          </p:nvPr>
        </p:nvSpPr>
        <p:spPr>
          <a:xfrm>
            <a:off x="421495" y="343491"/>
            <a:ext cx="9692640" cy="760910"/>
          </a:xfrm>
        </p:spPr>
        <p:txBody>
          <a:bodyPr/>
          <a:lstStyle/>
          <a:p>
            <a:r>
              <a:rPr lang="en-US" dirty="0"/>
              <a:t>Pi Fox</a:t>
            </a:r>
          </a:p>
        </p:txBody>
      </p:sp>
      <p:sp>
        <p:nvSpPr>
          <p:cNvPr id="3" name="Content Placeholder 2">
            <a:extLst>
              <a:ext uri="{FF2B5EF4-FFF2-40B4-BE49-F238E27FC236}">
                <a16:creationId xmlns:a16="http://schemas.microsoft.com/office/drawing/2014/main" id="{E3A40A62-EEC7-4ED8-AA91-9AE037581A98}"/>
              </a:ext>
            </a:extLst>
          </p:cNvPr>
          <p:cNvSpPr>
            <a:spLocks noGrp="1"/>
          </p:cNvSpPr>
          <p:nvPr>
            <p:ph idx="1"/>
          </p:nvPr>
        </p:nvSpPr>
        <p:spPr>
          <a:xfrm>
            <a:off x="656627" y="1184365"/>
            <a:ext cx="8595360" cy="4351337"/>
          </a:xfrm>
        </p:spPr>
        <p:txBody>
          <a:bodyPr/>
          <a:lstStyle/>
          <a:p>
            <a:r>
              <a:rPr lang="en-US" dirty="0"/>
              <a:t>Raspberry Pi Zero </a:t>
            </a:r>
          </a:p>
          <a:p>
            <a:r>
              <a:rPr lang="en-US" dirty="0"/>
              <a:t>Pi Sugar Battery</a:t>
            </a:r>
          </a:p>
          <a:p>
            <a:r>
              <a:rPr lang="en-US" dirty="0"/>
              <a:t>The Pi is the transmitter no other radio needed</a:t>
            </a:r>
          </a:p>
          <a:p>
            <a:endParaRPr lang="en-US" dirty="0"/>
          </a:p>
        </p:txBody>
      </p:sp>
      <p:pic>
        <p:nvPicPr>
          <p:cNvPr id="4" name="Picture 3">
            <a:extLst>
              <a:ext uri="{FF2B5EF4-FFF2-40B4-BE49-F238E27FC236}">
                <a16:creationId xmlns:a16="http://schemas.microsoft.com/office/drawing/2014/main" id="{CD6AB846-E483-415D-A180-F37D54C4A5AC}"/>
              </a:ext>
            </a:extLst>
          </p:cNvPr>
          <p:cNvPicPr>
            <a:picLocks noChangeAspect="1"/>
          </p:cNvPicPr>
          <p:nvPr/>
        </p:nvPicPr>
        <p:blipFill>
          <a:blip r:embed="rId2"/>
          <a:stretch>
            <a:fillRect/>
          </a:stretch>
        </p:blipFill>
        <p:spPr>
          <a:xfrm>
            <a:off x="6823166" y="1233716"/>
            <a:ext cx="4032068" cy="5376090"/>
          </a:xfrm>
          <a:prstGeom prst="rect">
            <a:avLst/>
          </a:prstGeom>
        </p:spPr>
      </p:pic>
      <p:pic>
        <p:nvPicPr>
          <p:cNvPr id="5" name="Picture 4">
            <a:extLst>
              <a:ext uri="{FF2B5EF4-FFF2-40B4-BE49-F238E27FC236}">
                <a16:creationId xmlns:a16="http://schemas.microsoft.com/office/drawing/2014/main" id="{B657C6E7-159E-4622-8DEF-E4012CC9AE95}"/>
              </a:ext>
            </a:extLst>
          </p:cNvPr>
          <p:cNvPicPr>
            <a:picLocks noChangeAspect="1"/>
          </p:cNvPicPr>
          <p:nvPr/>
        </p:nvPicPr>
        <p:blipFill>
          <a:blip r:embed="rId3"/>
          <a:stretch>
            <a:fillRect/>
          </a:stretch>
        </p:blipFill>
        <p:spPr>
          <a:xfrm>
            <a:off x="291247" y="2895599"/>
            <a:ext cx="2971800" cy="3962400"/>
          </a:xfrm>
          <a:prstGeom prst="rect">
            <a:avLst/>
          </a:prstGeom>
        </p:spPr>
      </p:pic>
    </p:spTree>
    <p:extLst>
      <p:ext uri="{BB962C8B-B14F-4D97-AF65-F5344CB8AC3E}">
        <p14:creationId xmlns:p14="http://schemas.microsoft.com/office/powerpoint/2010/main" val="3675266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94DB5839-12B9-4BA0-98A8-CAE44ED19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4720CD-B294-4392-8BF1-B313BCC65B05}"/>
              </a:ext>
            </a:extLst>
          </p:cNvPr>
          <p:cNvSpPr>
            <a:spLocks noGrp="1"/>
          </p:cNvSpPr>
          <p:nvPr>
            <p:ph type="title"/>
          </p:nvPr>
        </p:nvSpPr>
        <p:spPr>
          <a:xfrm>
            <a:off x="643468" y="4564674"/>
            <a:ext cx="4010820" cy="1615461"/>
          </a:xfrm>
        </p:spPr>
        <p:txBody>
          <a:bodyPr anchor="ctr">
            <a:normAutofit/>
          </a:bodyPr>
          <a:lstStyle/>
          <a:p>
            <a:r>
              <a:rPr lang="en-US" sz="3200"/>
              <a:t>Baofeng uv-5r/Arduino Fox</a:t>
            </a:r>
          </a:p>
        </p:txBody>
      </p:sp>
      <p:pic>
        <p:nvPicPr>
          <p:cNvPr id="4" name="Picture 3">
            <a:extLst>
              <a:ext uri="{FF2B5EF4-FFF2-40B4-BE49-F238E27FC236}">
                <a16:creationId xmlns:a16="http://schemas.microsoft.com/office/drawing/2014/main" id="{3E63AAEB-EF77-4CD1-9A7B-BD4547AB218F}"/>
              </a:ext>
            </a:extLst>
          </p:cNvPr>
          <p:cNvPicPr>
            <a:picLocks noChangeAspect="1"/>
          </p:cNvPicPr>
          <p:nvPr/>
        </p:nvPicPr>
        <p:blipFill rotWithShape="1">
          <a:blip r:embed="rId2"/>
          <a:srcRect t="9608" r="1" b="25550"/>
          <a:stretch/>
        </p:blipFill>
        <p:spPr>
          <a:xfrm>
            <a:off x="20" y="10"/>
            <a:ext cx="4872546" cy="4212698"/>
          </a:xfrm>
          <a:prstGeom prst="rect">
            <a:avLst/>
          </a:prstGeom>
        </p:spPr>
      </p:pic>
      <p:pic>
        <p:nvPicPr>
          <p:cNvPr id="6" name="Picture 5">
            <a:extLst>
              <a:ext uri="{FF2B5EF4-FFF2-40B4-BE49-F238E27FC236}">
                <a16:creationId xmlns:a16="http://schemas.microsoft.com/office/drawing/2014/main" id="{23BB411C-C699-412B-8F33-ECFBF414FE50}"/>
              </a:ext>
            </a:extLst>
          </p:cNvPr>
          <p:cNvPicPr>
            <a:picLocks noChangeAspect="1"/>
          </p:cNvPicPr>
          <p:nvPr/>
        </p:nvPicPr>
        <p:blipFill rotWithShape="1">
          <a:blip r:embed="rId3"/>
          <a:srcRect l="6103" r="21834"/>
          <a:stretch/>
        </p:blipFill>
        <p:spPr>
          <a:xfrm>
            <a:off x="5033433" y="1"/>
            <a:ext cx="6259407" cy="4212708"/>
          </a:xfrm>
          <a:prstGeom prst="rect">
            <a:avLst/>
          </a:prstGeom>
        </p:spPr>
      </p:pic>
      <p:cxnSp>
        <p:nvCxnSpPr>
          <p:cNvPr id="18" name="Straight Connector 12">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67C220-C7A9-4C4A-99EA-971596952B12}"/>
              </a:ext>
            </a:extLst>
          </p:cNvPr>
          <p:cNvSpPr>
            <a:spLocks noGrp="1"/>
          </p:cNvSpPr>
          <p:nvPr>
            <p:ph idx="1"/>
          </p:nvPr>
        </p:nvSpPr>
        <p:spPr>
          <a:xfrm>
            <a:off x="5288640" y="4564673"/>
            <a:ext cx="5665871" cy="1615463"/>
          </a:xfrm>
        </p:spPr>
        <p:txBody>
          <a:bodyPr anchor="ctr">
            <a:normAutofit/>
          </a:bodyPr>
          <a:lstStyle/>
          <a:p>
            <a:r>
              <a:rPr lang="en-US" sz="1600"/>
              <a:t>Arduino UNO</a:t>
            </a:r>
          </a:p>
          <a:p>
            <a:r>
              <a:rPr lang="en-US" sz="1600"/>
              <a:t>Baofeng uv-5r</a:t>
            </a:r>
          </a:p>
          <a:p>
            <a:r>
              <a:rPr lang="en-US" sz="1600"/>
              <a:t>Relay </a:t>
            </a:r>
          </a:p>
          <a:p>
            <a:endParaRPr lang="en-US" sz="1600"/>
          </a:p>
        </p:txBody>
      </p:sp>
    </p:spTree>
    <p:extLst>
      <p:ext uri="{BB962C8B-B14F-4D97-AF65-F5344CB8AC3E}">
        <p14:creationId xmlns:p14="http://schemas.microsoft.com/office/powerpoint/2010/main" val="3108721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93C8E-60F8-4174-99B6-ED01859DE369}"/>
              </a:ext>
            </a:extLst>
          </p:cNvPr>
          <p:cNvSpPr>
            <a:spLocks noGrp="1"/>
          </p:cNvSpPr>
          <p:nvPr>
            <p:ph type="title"/>
          </p:nvPr>
        </p:nvSpPr>
        <p:spPr/>
        <p:txBody>
          <a:bodyPr/>
          <a:lstStyle/>
          <a:p>
            <a:r>
              <a:rPr lang="en-US" dirty="0"/>
              <a:t>In Today's Age</a:t>
            </a:r>
          </a:p>
        </p:txBody>
      </p:sp>
      <p:sp>
        <p:nvSpPr>
          <p:cNvPr id="3" name="Content Placeholder 2">
            <a:extLst>
              <a:ext uri="{FF2B5EF4-FFF2-40B4-BE49-F238E27FC236}">
                <a16:creationId xmlns:a16="http://schemas.microsoft.com/office/drawing/2014/main" id="{B56145D5-CEB1-46EE-BA37-C696BEAC8BFA}"/>
              </a:ext>
            </a:extLst>
          </p:cNvPr>
          <p:cNvSpPr>
            <a:spLocks noGrp="1"/>
          </p:cNvSpPr>
          <p:nvPr>
            <p:ph idx="1"/>
          </p:nvPr>
        </p:nvSpPr>
        <p:spPr/>
        <p:txBody>
          <a:bodyPr/>
          <a:lstStyle/>
          <a:p>
            <a:r>
              <a:rPr lang="en-US" dirty="0"/>
              <a:t>Notify local authorities of the activities</a:t>
            </a:r>
          </a:p>
          <a:p>
            <a:r>
              <a:rPr lang="en-US" dirty="0"/>
              <a:t>Leaving an ammo can or other package hidden by a bridge, building, or other structure can set off an unfortunate chain of events </a:t>
            </a:r>
          </a:p>
          <a:p>
            <a:r>
              <a:rPr lang="en-US" dirty="0"/>
              <a:t>Get Permission if Necessary </a:t>
            </a:r>
          </a:p>
          <a:p>
            <a:pPr lvl="1"/>
            <a:r>
              <a:rPr lang="en-US" dirty="0"/>
              <a:t>Authorities need to know why people are running around with strange looking antennas and/or snooping around buildings, </a:t>
            </a:r>
            <a:r>
              <a:rPr lang="en-US" dirty="0" err="1"/>
              <a:t>etc</a:t>
            </a:r>
            <a:endParaRPr lang="en-US" dirty="0"/>
          </a:p>
          <a:p>
            <a:r>
              <a:rPr lang="en-US" dirty="0"/>
              <a:t>If someone asks, let them know what we are doing </a:t>
            </a:r>
          </a:p>
          <a:p>
            <a:pPr lvl="1"/>
            <a:r>
              <a:rPr lang="en-US" dirty="0"/>
              <a:t>Might bring a new person to Ham Radio</a:t>
            </a:r>
          </a:p>
        </p:txBody>
      </p:sp>
      <p:pic>
        <p:nvPicPr>
          <p:cNvPr id="5" name="Picture 4">
            <a:extLst>
              <a:ext uri="{FF2B5EF4-FFF2-40B4-BE49-F238E27FC236}">
                <a16:creationId xmlns:a16="http://schemas.microsoft.com/office/drawing/2014/main" id="{E09D39A6-E305-48A8-8D0B-5A02A03F1B0F}"/>
              </a:ext>
            </a:extLst>
          </p:cNvPr>
          <p:cNvPicPr>
            <a:picLocks noChangeAspect="1"/>
          </p:cNvPicPr>
          <p:nvPr/>
        </p:nvPicPr>
        <p:blipFill>
          <a:blip r:embed="rId2"/>
          <a:stretch>
            <a:fillRect/>
          </a:stretch>
        </p:blipFill>
        <p:spPr>
          <a:xfrm>
            <a:off x="7025826" y="3971292"/>
            <a:ext cx="4105831" cy="2749279"/>
          </a:xfrm>
          <a:prstGeom prst="rect">
            <a:avLst/>
          </a:prstGeom>
        </p:spPr>
      </p:pic>
    </p:spTree>
    <p:extLst>
      <p:ext uri="{BB962C8B-B14F-4D97-AF65-F5344CB8AC3E}">
        <p14:creationId xmlns:p14="http://schemas.microsoft.com/office/powerpoint/2010/main" val="3548226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A7E5-98A3-4370-9318-9007860E23D9}"/>
              </a:ext>
            </a:extLst>
          </p:cNvPr>
          <p:cNvSpPr>
            <a:spLocks noGrp="1"/>
          </p:cNvSpPr>
          <p:nvPr>
            <p:ph type="title"/>
          </p:nvPr>
        </p:nvSpPr>
        <p:spPr/>
        <p:txBody>
          <a:bodyPr/>
          <a:lstStyle/>
          <a:p>
            <a:r>
              <a:rPr lang="en-US" dirty="0"/>
              <a:t>2-Meter Tape Measure Yagi Antenna</a:t>
            </a:r>
          </a:p>
        </p:txBody>
      </p:sp>
      <p:sp>
        <p:nvSpPr>
          <p:cNvPr id="3" name="Content Placeholder 2">
            <a:extLst>
              <a:ext uri="{FF2B5EF4-FFF2-40B4-BE49-F238E27FC236}">
                <a16:creationId xmlns:a16="http://schemas.microsoft.com/office/drawing/2014/main" id="{5E451BE9-87C2-450E-A695-2748FF73BE14}"/>
              </a:ext>
            </a:extLst>
          </p:cNvPr>
          <p:cNvSpPr>
            <a:spLocks noGrp="1"/>
          </p:cNvSpPr>
          <p:nvPr>
            <p:ph idx="1"/>
          </p:nvPr>
        </p:nvSpPr>
        <p:spPr/>
        <p:txBody>
          <a:bodyPr/>
          <a:lstStyle/>
          <a:p>
            <a:r>
              <a:rPr lang="en-US" dirty="0"/>
              <a:t>This antenna is a simple home-brew handheld 2m Yagi that is inexpensive, fun, and easily built</a:t>
            </a:r>
          </a:p>
          <a:p>
            <a:r>
              <a:rPr lang="en-US" dirty="0"/>
              <a:t>Made with PVC pipe, pieces of steel measuring tape, some hose clamps, a short piece of wire for tuning and some coax with the appropriate connector to fit your radio</a:t>
            </a:r>
          </a:p>
          <a:p>
            <a:r>
              <a:rPr lang="en-US" dirty="0"/>
              <a:t>The antenna is useful (especially if you want a portable antenna for back packing, etc.) for any radio or satellite use that uses the 2m frequencies</a:t>
            </a:r>
          </a:p>
          <a:p>
            <a:r>
              <a:rPr lang="en-US" dirty="0"/>
              <a:t>It is more forgiving in brush or forest areas</a:t>
            </a:r>
          </a:p>
          <a:p>
            <a:r>
              <a:rPr lang="en-US" dirty="0"/>
              <a:t>It is a great project and adds to your collection of ham radio treasures!</a:t>
            </a:r>
          </a:p>
        </p:txBody>
      </p:sp>
    </p:spTree>
    <p:extLst>
      <p:ext uri="{BB962C8B-B14F-4D97-AF65-F5344CB8AC3E}">
        <p14:creationId xmlns:p14="http://schemas.microsoft.com/office/powerpoint/2010/main" val="2468695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3E5E-161E-47B3-9F4C-E9E0F5D6965F}"/>
              </a:ext>
            </a:extLst>
          </p:cNvPr>
          <p:cNvSpPr>
            <a:spLocks noGrp="1"/>
          </p:cNvSpPr>
          <p:nvPr>
            <p:ph type="title"/>
          </p:nvPr>
        </p:nvSpPr>
        <p:spPr/>
        <p:txBody>
          <a:bodyPr/>
          <a:lstStyle/>
          <a:p>
            <a:r>
              <a:rPr lang="en-US" dirty="0">
                <a:effectLst/>
                <a:latin typeface="Arial" panose="020B0604020202020204" pitchFamily="34" charset="0"/>
              </a:rPr>
              <a:t>References Tape Measure Yagi</a:t>
            </a:r>
            <a:endParaRPr lang="en-US" dirty="0"/>
          </a:p>
        </p:txBody>
      </p:sp>
      <p:sp>
        <p:nvSpPr>
          <p:cNvPr id="3" name="Content Placeholder 2">
            <a:extLst>
              <a:ext uri="{FF2B5EF4-FFF2-40B4-BE49-F238E27FC236}">
                <a16:creationId xmlns:a16="http://schemas.microsoft.com/office/drawing/2014/main" id="{CCDA3A70-94D7-4A7C-A1AB-3ABAF87531FD}"/>
              </a:ext>
            </a:extLst>
          </p:cNvPr>
          <p:cNvSpPr>
            <a:spLocks noGrp="1"/>
          </p:cNvSpPr>
          <p:nvPr>
            <p:ph idx="1"/>
          </p:nvPr>
        </p:nvSpPr>
        <p:spPr/>
        <p:txBody>
          <a:bodyPr/>
          <a:lstStyle/>
          <a:p>
            <a:r>
              <a:rPr lang="en-US" dirty="0">
                <a:effectLst/>
                <a:latin typeface="Arial" panose="020B0604020202020204" pitchFamily="34" charset="0"/>
              </a:rPr>
              <a:t>Construction process based on designs from the following:</a:t>
            </a:r>
          </a:p>
          <a:p>
            <a:pPr lvl="1"/>
            <a:r>
              <a:rPr lang="en-US" dirty="0">
                <a:effectLst/>
                <a:latin typeface="Arial" panose="020B0604020202020204" pitchFamily="34" charset="0"/>
                <a:hlinkClick r:id="rId2"/>
              </a:rPr>
              <a:t>https://www.jpole-antenna.com/2017/02/07/build-it-2-meter-tape-measure-yagi-beam-antenna/</a:t>
            </a:r>
            <a:endParaRPr lang="en-US" dirty="0">
              <a:effectLst/>
              <a:latin typeface="Arial" panose="020B0604020202020204" pitchFamily="34" charset="0"/>
            </a:endParaRPr>
          </a:p>
          <a:p>
            <a:pPr lvl="1"/>
            <a:r>
              <a:rPr lang="en-US" dirty="0">
                <a:effectLst/>
                <a:latin typeface="Arial" panose="020B0604020202020204" pitchFamily="34" charset="0"/>
                <a:hlinkClick r:id="rId3"/>
              </a:rPr>
              <a:t>http://nt1k.com/blog/2012/vhf-3el-tape-measure-yagi/</a:t>
            </a:r>
            <a:endParaRPr lang="en-US" dirty="0">
              <a:effectLst/>
              <a:latin typeface="Arial" panose="020B0604020202020204" pitchFamily="34" charset="0"/>
            </a:endParaRPr>
          </a:p>
          <a:p>
            <a:pPr lvl="1"/>
            <a:r>
              <a:rPr lang="en-US" dirty="0">
                <a:effectLst/>
                <a:latin typeface="Arial" panose="020B0604020202020204" pitchFamily="34" charset="0"/>
                <a:hlinkClick r:id="rId4"/>
              </a:rPr>
              <a:t>http://theleggios.net/wb2hol/projects/rdf/tape_bm.htm</a:t>
            </a:r>
            <a:endParaRPr lang="en-US" dirty="0">
              <a:effectLst/>
              <a:latin typeface="Arial" panose="020B0604020202020204" pitchFamily="34" charset="0"/>
            </a:endParaRPr>
          </a:p>
          <a:p>
            <a:r>
              <a:rPr lang="en-US" dirty="0">
                <a:latin typeface="Arial" panose="020B0604020202020204" pitchFamily="34" charset="0"/>
              </a:rPr>
              <a:t>Attenuator</a:t>
            </a:r>
          </a:p>
          <a:p>
            <a:pPr lvl="1"/>
            <a:r>
              <a:rPr lang="en-US" dirty="0">
                <a:latin typeface="Arial" panose="020B0604020202020204" pitchFamily="34" charset="0"/>
                <a:hlinkClick r:id="rId5"/>
              </a:rPr>
              <a:t>https://kc9on.com/product/fox-hunt-offset-attenuator/ </a:t>
            </a:r>
            <a:endParaRPr lang="en-US" dirty="0">
              <a:latin typeface="Arial" panose="020B0604020202020204" pitchFamily="34" charset="0"/>
            </a:endParaRPr>
          </a:p>
          <a:p>
            <a:endParaRPr lang="en-US" dirty="0">
              <a:latin typeface="Arial" panose="020B0604020202020204" pitchFamily="34" charset="0"/>
            </a:endParaRPr>
          </a:p>
        </p:txBody>
      </p:sp>
    </p:spTree>
    <p:extLst>
      <p:ext uri="{BB962C8B-B14F-4D97-AF65-F5344CB8AC3E}">
        <p14:creationId xmlns:p14="http://schemas.microsoft.com/office/powerpoint/2010/main" val="3968812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0984-E84F-46C6-8A37-AF0280FDEEF1}"/>
              </a:ext>
            </a:extLst>
          </p:cNvPr>
          <p:cNvSpPr>
            <a:spLocks noGrp="1"/>
          </p:cNvSpPr>
          <p:nvPr>
            <p:ph type="title"/>
          </p:nvPr>
        </p:nvSpPr>
        <p:spPr/>
        <p:txBody>
          <a:bodyPr/>
          <a:lstStyle/>
          <a:p>
            <a:r>
              <a:rPr lang="en-US" dirty="0">
                <a:effectLst/>
                <a:latin typeface="Arial" panose="020B0604020202020204" pitchFamily="34" charset="0"/>
              </a:rPr>
              <a:t>References Foxes</a:t>
            </a:r>
            <a:endParaRPr lang="en-US" dirty="0"/>
          </a:p>
        </p:txBody>
      </p:sp>
      <p:sp>
        <p:nvSpPr>
          <p:cNvPr id="3" name="Content Placeholder 2">
            <a:extLst>
              <a:ext uri="{FF2B5EF4-FFF2-40B4-BE49-F238E27FC236}">
                <a16:creationId xmlns:a16="http://schemas.microsoft.com/office/drawing/2014/main" id="{DF8A6310-1862-4CCB-94A7-313DD6FDD5B9}"/>
              </a:ext>
            </a:extLst>
          </p:cNvPr>
          <p:cNvSpPr>
            <a:spLocks noGrp="1"/>
          </p:cNvSpPr>
          <p:nvPr>
            <p:ph idx="1"/>
          </p:nvPr>
        </p:nvSpPr>
        <p:spPr/>
        <p:txBody>
          <a:bodyPr>
            <a:normAutofit fontScale="92500" lnSpcReduction="10000"/>
          </a:bodyPr>
          <a:lstStyle/>
          <a:p>
            <a:r>
              <a:rPr lang="en-US" dirty="0"/>
              <a:t>Pi Zero Fox</a:t>
            </a:r>
          </a:p>
          <a:p>
            <a:pPr lvl="1"/>
            <a:r>
              <a:rPr lang="en-US" dirty="0">
                <a:hlinkClick r:id="rId2"/>
              </a:rPr>
              <a:t>https://github.com/km4efp/pifox</a:t>
            </a:r>
            <a:endParaRPr lang="en-US" dirty="0"/>
          </a:p>
          <a:p>
            <a:r>
              <a:rPr lang="en-US" dirty="0" err="1"/>
              <a:t>Baofeng</a:t>
            </a:r>
            <a:r>
              <a:rPr lang="en-US" dirty="0"/>
              <a:t> Fox </a:t>
            </a:r>
          </a:p>
          <a:p>
            <a:pPr lvl="1"/>
            <a:r>
              <a:rPr lang="en-US" dirty="0">
                <a:hlinkClick r:id="rId3"/>
              </a:rPr>
              <a:t>https://wcar.ca/pg/fox-tx/</a:t>
            </a:r>
            <a:endParaRPr lang="en-US" dirty="0"/>
          </a:p>
          <a:p>
            <a:pPr lvl="1"/>
            <a:r>
              <a:rPr lang="en-US" dirty="0"/>
              <a:t>Radio:  </a:t>
            </a:r>
            <a:r>
              <a:rPr lang="en-US" dirty="0">
                <a:hlinkClick r:id="rId4"/>
              </a:rPr>
              <a:t>https://www.amazon.com/Baofeng-UV-5R-136-174-400-480Mhz-1800mAh/dp/B074XPB313/ref=sr_1_3?keywords=uv-5r&amp;qid=1646000604&amp;sr=8-3</a:t>
            </a:r>
            <a:endParaRPr lang="en-US" dirty="0"/>
          </a:p>
          <a:p>
            <a:pPr lvl="1"/>
            <a:r>
              <a:rPr lang="en-US" dirty="0"/>
              <a:t>Arduino:  </a:t>
            </a:r>
            <a:r>
              <a:rPr lang="en-US" dirty="0">
                <a:hlinkClick r:id="rId5"/>
              </a:rPr>
              <a:t>https://www.amazon.com/gp/product/B01EWOE0UU/ref=ppx_yo_dt_b_asin_title_o01_s00?ie=UTF8&amp;psc=1</a:t>
            </a:r>
            <a:endParaRPr lang="en-US" dirty="0"/>
          </a:p>
          <a:p>
            <a:pPr lvl="1"/>
            <a:r>
              <a:rPr lang="en-US" dirty="0"/>
              <a:t>Relay Module:  </a:t>
            </a:r>
            <a:r>
              <a:rPr lang="en-US" dirty="0">
                <a:hlinkClick r:id="rId6"/>
              </a:rPr>
              <a:t>https://www.amazon.com/gp/product/B00LW15A4W/ref=ppx_yo_dt_b_asin_title_o01_s00?ie=UTF8&amp;psc=1</a:t>
            </a:r>
            <a:endParaRPr lang="en-US" dirty="0"/>
          </a:p>
          <a:p>
            <a:pPr lvl="1"/>
            <a:r>
              <a:rPr lang="en-US" dirty="0"/>
              <a:t>Antenna Cable:  </a:t>
            </a:r>
            <a:r>
              <a:rPr lang="en-US" dirty="0">
                <a:hlinkClick r:id="rId7"/>
              </a:rPr>
              <a:t>https://www.amazon.com/gp/product/B086JH3NKM/ref=ppx_yo_dt_b_asin_title_o01_s01?ie=UTF8&amp;psc=1</a:t>
            </a:r>
            <a:endParaRPr lang="en-US" dirty="0"/>
          </a:p>
          <a:p>
            <a:r>
              <a:rPr lang="en-US" dirty="0"/>
              <a:t>Pre-built Foxes</a:t>
            </a:r>
          </a:p>
          <a:p>
            <a:pPr lvl="1"/>
            <a:r>
              <a:rPr lang="en-US" dirty="0">
                <a:hlinkClick r:id="rId8"/>
              </a:rPr>
              <a:t>https://www.byonics.com/mf</a:t>
            </a:r>
            <a:endParaRPr lang="en-US" dirty="0"/>
          </a:p>
          <a:p>
            <a:endParaRPr lang="en-US" dirty="0"/>
          </a:p>
        </p:txBody>
      </p:sp>
    </p:spTree>
    <p:extLst>
      <p:ext uri="{BB962C8B-B14F-4D97-AF65-F5344CB8AC3E}">
        <p14:creationId xmlns:p14="http://schemas.microsoft.com/office/powerpoint/2010/main" val="4000726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83AE9-7824-4361-8CBA-6CB74B081A6A}"/>
              </a:ext>
            </a:extLst>
          </p:cNvPr>
          <p:cNvSpPr>
            <a:spLocks noGrp="1"/>
          </p:cNvSpPr>
          <p:nvPr>
            <p:ph type="title"/>
          </p:nvPr>
        </p:nvSpPr>
        <p:spPr/>
        <p:txBody>
          <a:bodyPr/>
          <a:lstStyle/>
          <a:p>
            <a:r>
              <a:rPr lang="en-US" dirty="0">
                <a:effectLst/>
                <a:latin typeface="Arial" panose="020B0604020202020204" pitchFamily="34" charset="0"/>
              </a:rPr>
              <a:t>References Other resources:</a:t>
            </a:r>
            <a:endParaRPr lang="en-US" dirty="0"/>
          </a:p>
        </p:txBody>
      </p:sp>
      <p:sp>
        <p:nvSpPr>
          <p:cNvPr id="3" name="Content Placeholder 2">
            <a:extLst>
              <a:ext uri="{FF2B5EF4-FFF2-40B4-BE49-F238E27FC236}">
                <a16:creationId xmlns:a16="http://schemas.microsoft.com/office/drawing/2014/main" id="{DB7B0147-E9B4-4B35-94A5-B8EFD0864CBD}"/>
              </a:ext>
            </a:extLst>
          </p:cNvPr>
          <p:cNvSpPr>
            <a:spLocks noGrp="1"/>
          </p:cNvSpPr>
          <p:nvPr>
            <p:ph idx="1"/>
          </p:nvPr>
        </p:nvSpPr>
        <p:spPr/>
        <p:txBody>
          <a:bodyPr/>
          <a:lstStyle/>
          <a:p>
            <a:r>
              <a:rPr lang="en-US" dirty="0">
                <a:hlinkClick r:id="rId2"/>
              </a:rPr>
              <a:t>http://www.homingin.com</a:t>
            </a:r>
            <a:endParaRPr lang="en-US" dirty="0"/>
          </a:p>
          <a:p>
            <a:r>
              <a:rPr lang="en-US" dirty="0">
                <a:hlinkClick r:id="rId3"/>
              </a:rPr>
              <a:t>http://www3.sympatico.ca/alduncan/ham/RDFing.pdf</a:t>
            </a:r>
            <a:endParaRPr lang="en-US" dirty="0"/>
          </a:p>
          <a:p>
            <a:r>
              <a:rPr lang="en-US" dirty="0">
                <a:hlinkClick r:id="rId4"/>
              </a:rPr>
              <a:t>https://www.arrl.org/files/file/ETP/Fox%20Hunting%20article%204_21.pdf</a:t>
            </a:r>
            <a:endParaRPr lang="en-US" dirty="0"/>
          </a:p>
          <a:p>
            <a:r>
              <a:rPr lang="en-US" dirty="0"/>
              <a:t>Mapping</a:t>
            </a:r>
          </a:p>
          <a:p>
            <a:pPr lvl="1"/>
            <a:r>
              <a:rPr lang="en-US" dirty="0">
                <a:hlinkClick r:id="rId5"/>
              </a:rPr>
              <a:t>www.SARTopo.com</a:t>
            </a:r>
            <a:r>
              <a:rPr lang="en-US" dirty="0"/>
              <a:t> </a:t>
            </a:r>
          </a:p>
          <a:p>
            <a:pPr lvl="1"/>
            <a:r>
              <a:rPr lang="en-US" dirty="0"/>
              <a:t>First responder discount: </a:t>
            </a:r>
            <a:r>
              <a:rPr lang="en-US" dirty="0">
                <a:hlinkClick r:id="rId6"/>
              </a:rPr>
              <a:t>https://sartopo.com/join/accountrequest/first-responder</a:t>
            </a:r>
            <a:endParaRPr lang="en-US" dirty="0"/>
          </a:p>
          <a:p>
            <a:endParaRPr lang="en-US" dirty="0"/>
          </a:p>
          <a:p>
            <a:endParaRPr lang="en-US" dirty="0"/>
          </a:p>
        </p:txBody>
      </p:sp>
    </p:spTree>
    <p:extLst>
      <p:ext uri="{BB962C8B-B14F-4D97-AF65-F5344CB8AC3E}">
        <p14:creationId xmlns:p14="http://schemas.microsoft.com/office/powerpoint/2010/main" val="101975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CBAF9-83F3-438D-9D26-E45B38649354}"/>
              </a:ext>
            </a:extLst>
          </p:cNvPr>
          <p:cNvSpPr>
            <a:spLocks noGrp="1"/>
          </p:cNvSpPr>
          <p:nvPr>
            <p:ph type="title"/>
          </p:nvPr>
        </p:nvSpPr>
        <p:spPr/>
        <p:txBody>
          <a:bodyPr/>
          <a:lstStyle/>
          <a:p>
            <a:r>
              <a:rPr lang="en-US" dirty="0"/>
              <a:t>Tape Measure Yagi Supplies</a:t>
            </a:r>
          </a:p>
        </p:txBody>
      </p:sp>
      <p:pic>
        <p:nvPicPr>
          <p:cNvPr id="5" name="Content Placeholder 4">
            <a:extLst>
              <a:ext uri="{FF2B5EF4-FFF2-40B4-BE49-F238E27FC236}">
                <a16:creationId xmlns:a16="http://schemas.microsoft.com/office/drawing/2014/main" id="{A937F21D-D815-4A3A-807C-3D0F2DC432E9}"/>
              </a:ext>
            </a:extLst>
          </p:cNvPr>
          <p:cNvPicPr>
            <a:picLocks noGrp="1" noChangeAspect="1"/>
          </p:cNvPicPr>
          <p:nvPr>
            <p:ph idx="1"/>
          </p:nvPr>
        </p:nvPicPr>
        <p:blipFill>
          <a:blip r:embed="rId2"/>
          <a:stretch>
            <a:fillRect/>
          </a:stretch>
        </p:blipFill>
        <p:spPr>
          <a:xfrm>
            <a:off x="1974666" y="2737579"/>
            <a:ext cx="7169518" cy="2533780"/>
          </a:xfrm>
        </p:spPr>
      </p:pic>
    </p:spTree>
    <p:extLst>
      <p:ext uri="{BB962C8B-B14F-4D97-AF65-F5344CB8AC3E}">
        <p14:creationId xmlns:p14="http://schemas.microsoft.com/office/powerpoint/2010/main" val="953225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4E41-4CF9-4035-AAE4-62E2086AA9E2}"/>
              </a:ext>
            </a:extLst>
          </p:cNvPr>
          <p:cNvSpPr>
            <a:spLocks noGrp="1"/>
          </p:cNvSpPr>
          <p:nvPr>
            <p:ph type="title"/>
          </p:nvPr>
        </p:nvSpPr>
        <p:spPr/>
        <p:txBody>
          <a:bodyPr/>
          <a:lstStyle/>
          <a:p>
            <a:r>
              <a:rPr lang="en-US" dirty="0"/>
              <a:t>Diagram </a:t>
            </a:r>
          </a:p>
        </p:txBody>
      </p:sp>
      <p:sp>
        <p:nvSpPr>
          <p:cNvPr id="3" name="Content Placeholder 2">
            <a:extLst>
              <a:ext uri="{FF2B5EF4-FFF2-40B4-BE49-F238E27FC236}">
                <a16:creationId xmlns:a16="http://schemas.microsoft.com/office/drawing/2014/main" id="{1933CDAD-F87C-40BA-90EF-69C9BB864A3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A134E4A-21DB-413D-A2B6-FA399B641486}"/>
              </a:ext>
            </a:extLst>
          </p:cNvPr>
          <p:cNvPicPr>
            <a:picLocks noChangeAspect="1"/>
          </p:cNvPicPr>
          <p:nvPr/>
        </p:nvPicPr>
        <p:blipFill>
          <a:blip r:embed="rId2"/>
          <a:stretch>
            <a:fillRect/>
          </a:stretch>
        </p:blipFill>
        <p:spPr>
          <a:xfrm>
            <a:off x="2479643" y="1891740"/>
            <a:ext cx="6159817" cy="5004057"/>
          </a:xfrm>
          <a:prstGeom prst="rect">
            <a:avLst/>
          </a:prstGeom>
        </p:spPr>
      </p:pic>
    </p:spTree>
    <p:extLst>
      <p:ext uri="{BB962C8B-B14F-4D97-AF65-F5344CB8AC3E}">
        <p14:creationId xmlns:p14="http://schemas.microsoft.com/office/powerpoint/2010/main" val="57123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B00FB-E55B-454F-879E-4C0899C4360B}"/>
              </a:ext>
            </a:extLst>
          </p:cNvPr>
          <p:cNvSpPr>
            <a:spLocks noGrp="1"/>
          </p:cNvSpPr>
          <p:nvPr>
            <p:ph type="title"/>
          </p:nvPr>
        </p:nvSpPr>
        <p:spPr/>
        <p:txBody>
          <a:bodyPr/>
          <a:lstStyle/>
          <a:p>
            <a:r>
              <a:rPr lang="en-US" dirty="0"/>
              <a:t>What is Fox Hunting</a:t>
            </a:r>
          </a:p>
        </p:txBody>
      </p:sp>
      <p:sp>
        <p:nvSpPr>
          <p:cNvPr id="3" name="Content Placeholder 2">
            <a:extLst>
              <a:ext uri="{FF2B5EF4-FFF2-40B4-BE49-F238E27FC236}">
                <a16:creationId xmlns:a16="http://schemas.microsoft.com/office/drawing/2014/main" id="{CC0EC51E-3D10-4280-B903-8E21D6991F86}"/>
              </a:ext>
            </a:extLst>
          </p:cNvPr>
          <p:cNvSpPr>
            <a:spLocks noGrp="1"/>
          </p:cNvSpPr>
          <p:nvPr>
            <p:ph idx="1"/>
          </p:nvPr>
        </p:nvSpPr>
        <p:spPr/>
        <p:txBody>
          <a:bodyPr>
            <a:normAutofit/>
          </a:bodyPr>
          <a:lstStyle/>
          <a:p>
            <a:r>
              <a:rPr lang="en-US" dirty="0"/>
              <a:t>Also known as bunny hunts, Amateur Radio Direction Finding (</a:t>
            </a:r>
            <a:r>
              <a:rPr lang="en-US" dirty="0" err="1"/>
              <a:t>ARDF</a:t>
            </a:r>
            <a:r>
              <a:rPr lang="en-US" dirty="0"/>
              <a:t>), Transmitter Hunting</a:t>
            </a:r>
          </a:p>
          <a:p>
            <a:r>
              <a:rPr lang="en-US" dirty="0"/>
              <a:t>In fox hunting, participants attempt to find a hidden transmitter, or transmitters, using directional antennas within a designated area</a:t>
            </a:r>
          </a:p>
          <a:p>
            <a:r>
              <a:rPr lang="en-US" dirty="0"/>
              <a:t>Searches can be done on foot, in a vehicle, or even from your own shack </a:t>
            </a:r>
          </a:p>
          <a:p>
            <a:r>
              <a:rPr lang="en-US" dirty="0"/>
              <a:t>Some hunts, often organized by local clubs, are just for kicks while others are highly competitive and offer prizes for the most skilled hunters</a:t>
            </a:r>
          </a:p>
          <a:p>
            <a:r>
              <a:rPr lang="en-US" dirty="0"/>
              <a:t>Competitive fox hunting, </a:t>
            </a:r>
            <a:r>
              <a:rPr lang="en-US" dirty="0" err="1"/>
              <a:t>ARDF</a:t>
            </a:r>
            <a:r>
              <a:rPr lang="en-US" dirty="0"/>
              <a:t>, is most popular in Europe and Asia, and is slowly gaining a nice following of enthusiasts in North America</a:t>
            </a:r>
          </a:p>
        </p:txBody>
      </p:sp>
    </p:spTree>
    <p:extLst>
      <p:ext uri="{BB962C8B-B14F-4D97-AF65-F5344CB8AC3E}">
        <p14:creationId xmlns:p14="http://schemas.microsoft.com/office/powerpoint/2010/main" val="3123651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997BD-7D2A-4845-B4FD-2752DDFBA0D6}"/>
              </a:ext>
            </a:extLst>
          </p:cNvPr>
          <p:cNvSpPr>
            <a:spLocks noGrp="1"/>
          </p:cNvSpPr>
          <p:nvPr>
            <p:ph type="title"/>
          </p:nvPr>
        </p:nvSpPr>
        <p:spPr/>
        <p:txBody>
          <a:bodyPr/>
          <a:lstStyle/>
          <a:p>
            <a:r>
              <a:rPr lang="en-US" dirty="0"/>
              <a:t>Procedure </a:t>
            </a:r>
          </a:p>
        </p:txBody>
      </p:sp>
      <p:sp>
        <p:nvSpPr>
          <p:cNvPr id="3" name="Content Placeholder 2">
            <a:extLst>
              <a:ext uri="{FF2B5EF4-FFF2-40B4-BE49-F238E27FC236}">
                <a16:creationId xmlns:a16="http://schemas.microsoft.com/office/drawing/2014/main" id="{559A6B89-8D20-4563-9269-87C310FE12B0}"/>
              </a:ext>
            </a:extLst>
          </p:cNvPr>
          <p:cNvSpPr>
            <a:spLocks noGrp="1"/>
          </p:cNvSpPr>
          <p:nvPr>
            <p:ph idx="1"/>
          </p:nvPr>
        </p:nvSpPr>
        <p:spPr/>
        <p:txBody>
          <a:bodyPr>
            <a:normAutofit/>
          </a:bodyPr>
          <a:lstStyle/>
          <a:p>
            <a:r>
              <a:rPr lang="en-US" dirty="0"/>
              <a:t>Step 1 Cut three pieces of PVC tubing. One piece will be 11 1/4 inches long and the second will be 6 7/8 inches long. These pieces will make up the support boom for the antenna. The third piece can be any length, it will be the handle for the antenna, so give yourself about a foot or foot and a half. Whatever is comfortable</a:t>
            </a:r>
          </a:p>
          <a:p>
            <a:r>
              <a:rPr lang="en-US" dirty="0"/>
              <a:t>Fit the pieces of PVC tube together with the crosses and the T. You may PVC cement if you wish to make the connections permanent, otherwise dry fitting them will be fine. The distance between the first cross and the middle cross has to be 8 inches and the distance between the middle cross and </a:t>
            </a:r>
            <a:r>
              <a:rPr lang="en-US" dirty="0" err="1"/>
              <a:t>and</a:t>
            </a:r>
            <a:r>
              <a:rPr lang="en-US" dirty="0"/>
              <a:t> the T has to be 12 1/2 inches. These are measured from the center points of the connectors. Make adjustment if necessary.</a:t>
            </a:r>
          </a:p>
        </p:txBody>
      </p:sp>
      <p:pic>
        <p:nvPicPr>
          <p:cNvPr id="5" name="Picture 4">
            <a:extLst>
              <a:ext uri="{FF2B5EF4-FFF2-40B4-BE49-F238E27FC236}">
                <a16:creationId xmlns:a16="http://schemas.microsoft.com/office/drawing/2014/main" id="{278B13DE-364B-44FF-AFF1-323BC8ACFD55}"/>
              </a:ext>
            </a:extLst>
          </p:cNvPr>
          <p:cNvPicPr>
            <a:picLocks noChangeAspect="1"/>
          </p:cNvPicPr>
          <p:nvPr/>
        </p:nvPicPr>
        <p:blipFill>
          <a:blip r:embed="rId2"/>
          <a:stretch>
            <a:fillRect/>
          </a:stretch>
        </p:blipFill>
        <p:spPr>
          <a:xfrm>
            <a:off x="2619664" y="4997569"/>
            <a:ext cx="5480332" cy="1682836"/>
          </a:xfrm>
          <a:prstGeom prst="rect">
            <a:avLst/>
          </a:prstGeom>
        </p:spPr>
      </p:pic>
    </p:spTree>
    <p:extLst>
      <p:ext uri="{BB962C8B-B14F-4D97-AF65-F5344CB8AC3E}">
        <p14:creationId xmlns:p14="http://schemas.microsoft.com/office/powerpoint/2010/main" val="1920508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2EA8-CD45-40E1-BEC7-354279C617A5}"/>
              </a:ext>
            </a:extLst>
          </p:cNvPr>
          <p:cNvSpPr>
            <a:spLocks noGrp="1"/>
          </p:cNvSpPr>
          <p:nvPr>
            <p:ph type="title"/>
          </p:nvPr>
        </p:nvSpPr>
        <p:spPr/>
        <p:txBody>
          <a:bodyPr/>
          <a:lstStyle/>
          <a:p>
            <a:r>
              <a:rPr lang="en-US" dirty="0"/>
              <a:t>Procedure</a:t>
            </a:r>
          </a:p>
        </p:txBody>
      </p:sp>
      <p:sp>
        <p:nvSpPr>
          <p:cNvPr id="3" name="Content Placeholder 2">
            <a:extLst>
              <a:ext uri="{FF2B5EF4-FFF2-40B4-BE49-F238E27FC236}">
                <a16:creationId xmlns:a16="http://schemas.microsoft.com/office/drawing/2014/main" id="{56D0BA34-E785-4B1E-A6EC-73ED83765245}"/>
              </a:ext>
            </a:extLst>
          </p:cNvPr>
          <p:cNvSpPr>
            <a:spLocks noGrp="1"/>
          </p:cNvSpPr>
          <p:nvPr>
            <p:ph idx="1"/>
          </p:nvPr>
        </p:nvSpPr>
        <p:spPr/>
        <p:txBody>
          <a:bodyPr>
            <a:normAutofit/>
          </a:bodyPr>
          <a:lstStyle/>
          <a:p>
            <a:r>
              <a:rPr lang="en-US" dirty="0"/>
              <a:t>Step 2 Cut the tape measure into four pieces. One piece will be 41 3/8 inch and the second will be 35 1/8 inch. These are the reflector and director elements for your </a:t>
            </a:r>
            <a:r>
              <a:rPr lang="en-US" dirty="0" err="1"/>
              <a:t>yagi</a:t>
            </a:r>
            <a:r>
              <a:rPr lang="en-US" dirty="0"/>
              <a:t>. The driven element is made up of two pieces, so cut two pieces that are 17 3/4 inches long.</a:t>
            </a:r>
          </a:p>
          <a:p>
            <a:r>
              <a:rPr lang="en-US" dirty="0"/>
              <a:t>Step 3 On the two driven element pieces, sand or grind away the paint from one corner. This is where we will solder the </a:t>
            </a:r>
            <a:r>
              <a:rPr lang="en-US" dirty="0" err="1"/>
              <a:t>the</a:t>
            </a:r>
            <a:r>
              <a:rPr lang="en-US" dirty="0"/>
              <a:t> coax and the hairpin match. Apply flux and use your soldering iron to tin this area. It’s easier to tin this area now before attaching the elements to the support boom.</a:t>
            </a:r>
          </a:p>
          <a:p>
            <a:r>
              <a:rPr lang="en-US" dirty="0"/>
              <a:t>Step 4 Assemble the director and reflector elements. Making sure they are centered, use the hose clamps to attach the elements to the T and Cross connectors.</a:t>
            </a:r>
          </a:p>
        </p:txBody>
      </p:sp>
    </p:spTree>
    <p:extLst>
      <p:ext uri="{BB962C8B-B14F-4D97-AF65-F5344CB8AC3E}">
        <p14:creationId xmlns:p14="http://schemas.microsoft.com/office/powerpoint/2010/main" val="2130933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24819-BA16-4B21-8336-E65B792912DD}"/>
              </a:ext>
            </a:extLst>
          </p:cNvPr>
          <p:cNvSpPr>
            <a:spLocks noGrp="1"/>
          </p:cNvSpPr>
          <p:nvPr>
            <p:ph type="title"/>
          </p:nvPr>
        </p:nvSpPr>
        <p:spPr/>
        <p:txBody>
          <a:bodyPr/>
          <a:lstStyle/>
          <a:p>
            <a:r>
              <a:rPr lang="en-US" dirty="0"/>
              <a:t>Procedure</a:t>
            </a:r>
          </a:p>
        </p:txBody>
      </p:sp>
      <p:sp>
        <p:nvSpPr>
          <p:cNvPr id="3" name="Content Placeholder 2">
            <a:extLst>
              <a:ext uri="{FF2B5EF4-FFF2-40B4-BE49-F238E27FC236}">
                <a16:creationId xmlns:a16="http://schemas.microsoft.com/office/drawing/2014/main" id="{BFAE6F70-41FF-44D9-93AA-001AC08643D7}"/>
              </a:ext>
            </a:extLst>
          </p:cNvPr>
          <p:cNvSpPr>
            <a:spLocks noGrp="1"/>
          </p:cNvSpPr>
          <p:nvPr>
            <p:ph idx="1"/>
          </p:nvPr>
        </p:nvSpPr>
        <p:spPr/>
        <p:txBody>
          <a:bodyPr/>
          <a:lstStyle/>
          <a:p>
            <a:r>
              <a:rPr lang="en-US" dirty="0"/>
              <a:t>Step 5 Assemble the driven elements. Using the hose clamps, attach each half of the driven elements to the Cross connector. There should be a one inch gap between the two pieces.</a:t>
            </a:r>
          </a:p>
        </p:txBody>
      </p:sp>
      <p:pic>
        <p:nvPicPr>
          <p:cNvPr id="5" name="Picture 4">
            <a:extLst>
              <a:ext uri="{FF2B5EF4-FFF2-40B4-BE49-F238E27FC236}">
                <a16:creationId xmlns:a16="http://schemas.microsoft.com/office/drawing/2014/main" id="{AE8EE484-4EE3-445B-8581-F8E8782D66A7}"/>
              </a:ext>
            </a:extLst>
          </p:cNvPr>
          <p:cNvPicPr>
            <a:picLocks noChangeAspect="1"/>
          </p:cNvPicPr>
          <p:nvPr/>
        </p:nvPicPr>
        <p:blipFill>
          <a:blip r:embed="rId2"/>
          <a:stretch>
            <a:fillRect/>
          </a:stretch>
        </p:blipFill>
        <p:spPr>
          <a:xfrm>
            <a:off x="2151862" y="3022576"/>
            <a:ext cx="5524784" cy="3029106"/>
          </a:xfrm>
          <a:prstGeom prst="rect">
            <a:avLst/>
          </a:prstGeom>
        </p:spPr>
      </p:pic>
    </p:spTree>
    <p:extLst>
      <p:ext uri="{BB962C8B-B14F-4D97-AF65-F5344CB8AC3E}">
        <p14:creationId xmlns:p14="http://schemas.microsoft.com/office/powerpoint/2010/main" val="229391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9C50D-89BB-4C2D-A103-EACD14C385D7}"/>
              </a:ext>
            </a:extLst>
          </p:cNvPr>
          <p:cNvSpPr>
            <a:spLocks noGrp="1"/>
          </p:cNvSpPr>
          <p:nvPr>
            <p:ph type="title"/>
          </p:nvPr>
        </p:nvSpPr>
        <p:spPr>
          <a:xfrm>
            <a:off x="1261872" y="365760"/>
            <a:ext cx="9692640" cy="1325562"/>
          </a:xfrm>
        </p:spPr>
        <p:txBody>
          <a:bodyPr>
            <a:normAutofit/>
          </a:bodyPr>
          <a:lstStyle/>
          <a:p>
            <a:r>
              <a:rPr lang="en-US" dirty="0"/>
              <a:t>Procedure</a:t>
            </a:r>
          </a:p>
        </p:txBody>
      </p:sp>
      <p:pic>
        <p:nvPicPr>
          <p:cNvPr id="5" name="Picture 4">
            <a:extLst>
              <a:ext uri="{FF2B5EF4-FFF2-40B4-BE49-F238E27FC236}">
                <a16:creationId xmlns:a16="http://schemas.microsoft.com/office/drawing/2014/main" id="{A0027906-2F3F-496E-9768-9CED8EB893F8}"/>
              </a:ext>
            </a:extLst>
          </p:cNvPr>
          <p:cNvPicPr>
            <a:picLocks noChangeAspect="1"/>
          </p:cNvPicPr>
          <p:nvPr/>
        </p:nvPicPr>
        <p:blipFill rotWithShape="1">
          <a:blip r:embed="rId2"/>
          <a:srcRect l="8753" r="17388" b="-3"/>
          <a:stretch/>
        </p:blipFill>
        <p:spPr>
          <a:xfrm>
            <a:off x="1401457" y="1933575"/>
            <a:ext cx="3304622" cy="3639872"/>
          </a:xfrm>
          <a:prstGeom prst="rect">
            <a:avLst/>
          </a:prstGeom>
        </p:spPr>
      </p:pic>
      <p:sp>
        <p:nvSpPr>
          <p:cNvPr id="3" name="Content Placeholder 2">
            <a:extLst>
              <a:ext uri="{FF2B5EF4-FFF2-40B4-BE49-F238E27FC236}">
                <a16:creationId xmlns:a16="http://schemas.microsoft.com/office/drawing/2014/main" id="{C05A9A65-9575-4924-B983-039CC42D9C60}"/>
              </a:ext>
            </a:extLst>
          </p:cNvPr>
          <p:cNvSpPr>
            <a:spLocks noGrp="1"/>
          </p:cNvSpPr>
          <p:nvPr>
            <p:ph idx="1"/>
          </p:nvPr>
        </p:nvSpPr>
        <p:spPr>
          <a:xfrm>
            <a:off x="5104384" y="1933575"/>
            <a:ext cx="5850128" cy="4246562"/>
          </a:xfrm>
        </p:spPr>
        <p:txBody>
          <a:bodyPr>
            <a:normAutofit/>
          </a:bodyPr>
          <a:lstStyle/>
          <a:p>
            <a:r>
              <a:rPr lang="en-US" sz="1300"/>
              <a:t>Step 6 Attach the hairpin match. Take your 5 inch piece of wire and strip 1/4 inch off each end. Bend the wire so it is in a U shape with a 3/4 inch gap. Solder this to the tinned ends of the driven element.</a:t>
            </a:r>
          </a:p>
          <a:p>
            <a:r>
              <a:rPr lang="en-US" sz="1300"/>
              <a:t>Step 7 Attach the coax. I’ve got a six foot length prepared piece of RG-58 coax where I put a BNC connector on one end and stripped the braid and center conductor on the other. You’ll solder these two ends to the driven element of the antenna. It doesn’t make a difference which end goes where. Now before you solder, you can drill a hole in your boom and thread the coax inside the pipe. Otherwise just use a couple of cable ties or electrical tape to secure the coax to the antenna.</a:t>
            </a:r>
          </a:p>
          <a:p>
            <a:r>
              <a:rPr lang="en-US" sz="1300"/>
              <a:t>With that, your antenna is complete. With these dimensions the antenna should be resonant at about 146.5 Mhz. If you are going to use this as a receive antenna for fox hunting, tuning isn’t critical, but if you plan to transmit with it, then you can check it with an antenna analyzer or power meter and make any small adjustments by varying the gap between two parts of the driven element.</a:t>
            </a:r>
          </a:p>
        </p:txBody>
      </p:sp>
    </p:spTree>
    <p:extLst>
      <p:ext uri="{BB962C8B-B14F-4D97-AF65-F5344CB8AC3E}">
        <p14:creationId xmlns:p14="http://schemas.microsoft.com/office/powerpoint/2010/main" val="1287750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F2B1-6180-421F-A92F-3095773021CD}"/>
              </a:ext>
            </a:extLst>
          </p:cNvPr>
          <p:cNvSpPr>
            <a:spLocks noGrp="1"/>
          </p:cNvSpPr>
          <p:nvPr>
            <p:ph type="title"/>
          </p:nvPr>
        </p:nvSpPr>
        <p:spPr/>
        <p:txBody>
          <a:bodyPr/>
          <a:lstStyle/>
          <a:p>
            <a:r>
              <a:rPr lang="en-US" dirty="0"/>
              <a:t>Other Variant	</a:t>
            </a:r>
          </a:p>
        </p:txBody>
      </p:sp>
      <p:sp>
        <p:nvSpPr>
          <p:cNvPr id="3" name="Content Placeholder 2">
            <a:extLst>
              <a:ext uri="{FF2B5EF4-FFF2-40B4-BE49-F238E27FC236}">
                <a16:creationId xmlns:a16="http://schemas.microsoft.com/office/drawing/2014/main" id="{DCEAA3E2-A779-4F44-904A-20738F5FC232}"/>
              </a:ext>
            </a:extLst>
          </p:cNvPr>
          <p:cNvSpPr>
            <a:spLocks noGrp="1"/>
          </p:cNvSpPr>
          <p:nvPr>
            <p:ph idx="1"/>
          </p:nvPr>
        </p:nvSpPr>
        <p:spPr>
          <a:xfrm>
            <a:off x="1261872" y="1828800"/>
            <a:ext cx="3910687" cy="4351337"/>
          </a:xfrm>
        </p:spPr>
        <p:txBody>
          <a:bodyPr/>
          <a:lstStyle/>
          <a:p>
            <a:r>
              <a:rPr lang="en-US" dirty="0"/>
              <a:t>A 2 element Yagi will have less gain as it does not have a reflector like the 3 element Yagi</a:t>
            </a:r>
          </a:p>
        </p:txBody>
      </p:sp>
      <p:pic>
        <p:nvPicPr>
          <p:cNvPr id="5" name="Picture 4">
            <a:extLst>
              <a:ext uri="{FF2B5EF4-FFF2-40B4-BE49-F238E27FC236}">
                <a16:creationId xmlns:a16="http://schemas.microsoft.com/office/drawing/2014/main" id="{1D6C0EA1-9677-4D1C-8D6E-8AFEFA843C6D}"/>
              </a:ext>
            </a:extLst>
          </p:cNvPr>
          <p:cNvPicPr>
            <a:picLocks noChangeAspect="1"/>
          </p:cNvPicPr>
          <p:nvPr/>
        </p:nvPicPr>
        <p:blipFill>
          <a:blip r:embed="rId2"/>
          <a:stretch>
            <a:fillRect/>
          </a:stretch>
        </p:blipFill>
        <p:spPr>
          <a:xfrm>
            <a:off x="5082186" y="822191"/>
            <a:ext cx="4972306" cy="5213618"/>
          </a:xfrm>
          <a:prstGeom prst="rect">
            <a:avLst/>
          </a:prstGeom>
        </p:spPr>
      </p:pic>
    </p:spTree>
    <p:extLst>
      <p:ext uri="{BB962C8B-B14F-4D97-AF65-F5344CB8AC3E}">
        <p14:creationId xmlns:p14="http://schemas.microsoft.com/office/powerpoint/2010/main" val="3156677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FD9E-468A-4C1B-A35D-16D365E596E4}"/>
              </a:ext>
            </a:extLst>
          </p:cNvPr>
          <p:cNvSpPr>
            <a:spLocks noGrp="1"/>
          </p:cNvSpPr>
          <p:nvPr>
            <p:ph type="title"/>
          </p:nvPr>
        </p:nvSpPr>
        <p:spPr>
          <a:xfrm>
            <a:off x="303989" y="283028"/>
            <a:ext cx="10807277" cy="874302"/>
          </a:xfrm>
        </p:spPr>
        <p:txBody>
          <a:bodyPr>
            <a:normAutofit/>
          </a:bodyPr>
          <a:lstStyle/>
          <a:p>
            <a:r>
              <a:rPr lang="en-US" dirty="0"/>
              <a:t>Styles Of Fox Hunts</a:t>
            </a:r>
          </a:p>
        </p:txBody>
      </p:sp>
      <p:sp>
        <p:nvSpPr>
          <p:cNvPr id="3" name="Content Placeholder 2">
            <a:extLst>
              <a:ext uri="{FF2B5EF4-FFF2-40B4-BE49-F238E27FC236}">
                <a16:creationId xmlns:a16="http://schemas.microsoft.com/office/drawing/2014/main" id="{170E28D9-538F-451F-9879-B45E4F2FC688}"/>
              </a:ext>
            </a:extLst>
          </p:cNvPr>
          <p:cNvSpPr>
            <a:spLocks noGrp="1"/>
          </p:cNvSpPr>
          <p:nvPr>
            <p:ph idx="1"/>
          </p:nvPr>
        </p:nvSpPr>
        <p:spPr>
          <a:xfrm>
            <a:off x="255722" y="1632857"/>
            <a:ext cx="6284415" cy="4686056"/>
          </a:xfrm>
        </p:spPr>
        <p:txBody>
          <a:bodyPr>
            <a:normAutofit/>
          </a:bodyPr>
          <a:lstStyle/>
          <a:p>
            <a:r>
              <a:rPr lang="en-US" dirty="0"/>
              <a:t>Can be a large area with vehicles as the main mode of transport</a:t>
            </a:r>
          </a:p>
          <a:p>
            <a:r>
              <a:rPr lang="en-US" dirty="0"/>
              <a:t>Smaller areas where low powered transmitters are used in a park</a:t>
            </a:r>
          </a:p>
          <a:p>
            <a:r>
              <a:rPr lang="en-US" dirty="0"/>
              <a:t>A combo of both</a:t>
            </a:r>
          </a:p>
          <a:p>
            <a:r>
              <a:rPr lang="en-US" dirty="0"/>
              <a:t>Or used to simulate a scenario such as a lost hiker in an area</a:t>
            </a:r>
          </a:p>
          <a:p>
            <a:endParaRPr lang="en-US" dirty="0"/>
          </a:p>
        </p:txBody>
      </p:sp>
      <p:pic>
        <p:nvPicPr>
          <p:cNvPr id="6" name="Picture 5">
            <a:extLst>
              <a:ext uri="{FF2B5EF4-FFF2-40B4-BE49-F238E27FC236}">
                <a16:creationId xmlns:a16="http://schemas.microsoft.com/office/drawing/2014/main" id="{983CC2B3-CDA2-4F41-9D9E-B0BEEB98603B}"/>
              </a:ext>
            </a:extLst>
          </p:cNvPr>
          <p:cNvPicPr>
            <a:picLocks noChangeAspect="1"/>
          </p:cNvPicPr>
          <p:nvPr/>
        </p:nvPicPr>
        <p:blipFill>
          <a:blip r:embed="rId2"/>
          <a:stretch>
            <a:fillRect/>
          </a:stretch>
        </p:blipFill>
        <p:spPr>
          <a:xfrm>
            <a:off x="6822926" y="984069"/>
            <a:ext cx="4904786" cy="4777451"/>
          </a:xfrm>
          <a:prstGeom prst="rect">
            <a:avLst/>
          </a:prstGeom>
        </p:spPr>
      </p:pic>
    </p:spTree>
    <p:extLst>
      <p:ext uri="{BB962C8B-B14F-4D97-AF65-F5344CB8AC3E}">
        <p14:creationId xmlns:p14="http://schemas.microsoft.com/office/powerpoint/2010/main" val="3140965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B5D6-06AC-4947-9CED-12079F2092E8}"/>
              </a:ext>
            </a:extLst>
          </p:cNvPr>
          <p:cNvSpPr>
            <a:spLocks noGrp="1"/>
          </p:cNvSpPr>
          <p:nvPr>
            <p:ph type="title"/>
          </p:nvPr>
        </p:nvSpPr>
        <p:spPr/>
        <p:txBody>
          <a:bodyPr/>
          <a:lstStyle/>
          <a:p>
            <a:r>
              <a:rPr lang="en-US" dirty="0"/>
              <a:t>Fox Hunting vs </a:t>
            </a:r>
            <a:r>
              <a:rPr lang="en-US" dirty="0" err="1"/>
              <a:t>ARDF</a:t>
            </a:r>
            <a:endParaRPr lang="en-US" dirty="0"/>
          </a:p>
        </p:txBody>
      </p:sp>
      <p:sp>
        <p:nvSpPr>
          <p:cNvPr id="3" name="Content Placeholder 2">
            <a:extLst>
              <a:ext uri="{FF2B5EF4-FFF2-40B4-BE49-F238E27FC236}">
                <a16:creationId xmlns:a16="http://schemas.microsoft.com/office/drawing/2014/main" id="{15E3A625-0502-45F8-AE8D-FA538E7FF23C}"/>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F6ED77C2-3507-4C64-8C9A-75219409D0BD}"/>
              </a:ext>
            </a:extLst>
          </p:cNvPr>
          <p:cNvPicPr>
            <a:picLocks noChangeAspect="1"/>
          </p:cNvPicPr>
          <p:nvPr/>
        </p:nvPicPr>
        <p:blipFill>
          <a:blip r:embed="rId2"/>
          <a:stretch>
            <a:fillRect/>
          </a:stretch>
        </p:blipFill>
        <p:spPr>
          <a:xfrm>
            <a:off x="9466217" y="0"/>
            <a:ext cx="2725783" cy="4088674"/>
          </a:xfrm>
          <a:prstGeom prst="rect">
            <a:avLst/>
          </a:prstGeom>
        </p:spPr>
      </p:pic>
      <p:pic>
        <p:nvPicPr>
          <p:cNvPr id="10" name="Picture 9">
            <a:extLst>
              <a:ext uri="{FF2B5EF4-FFF2-40B4-BE49-F238E27FC236}">
                <a16:creationId xmlns:a16="http://schemas.microsoft.com/office/drawing/2014/main" id="{77CE3C0D-AB7E-4F55-92D4-1985C1313148}"/>
              </a:ext>
            </a:extLst>
          </p:cNvPr>
          <p:cNvPicPr>
            <a:picLocks noChangeAspect="1"/>
          </p:cNvPicPr>
          <p:nvPr/>
        </p:nvPicPr>
        <p:blipFill>
          <a:blip r:embed="rId3"/>
          <a:stretch>
            <a:fillRect/>
          </a:stretch>
        </p:blipFill>
        <p:spPr>
          <a:xfrm>
            <a:off x="6108192" y="2342745"/>
            <a:ext cx="3606219" cy="4471712"/>
          </a:xfrm>
          <a:prstGeom prst="rect">
            <a:avLst/>
          </a:prstGeom>
        </p:spPr>
      </p:pic>
      <p:pic>
        <p:nvPicPr>
          <p:cNvPr id="11" name="Picture 10">
            <a:extLst>
              <a:ext uri="{FF2B5EF4-FFF2-40B4-BE49-F238E27FC236}">
                <a16:creationId xmlns:a16="http://schemas.microsoft.com/office/drawing/2014/main" id="{7F3DEAF7-B3C5-4C2D-9975-AD85C6650721}"/>
              </a:ext>
            </a:extLst>
          </p:cNvPr>
          <p:cNvPicPr>
            <a:picLocks noChangeAspect="1"/>
          </p:cNvPicPr>
          <p:nvPr/>
        </p:nvPicPr>
        <p:blipFill>
          <a:blip r:embed="rId4"/>
          <a:stretch>
            <a:fillRect/>
          </a:stretch>
        </p:blipFill>
        <p:spPr>
          <a:xfrm>
            <a:off x="24384" y="1662023"/>
            <a:ext cx="4900313" cy="3087868"/>
          </a:xfrm>
          <a:prstGeom prst="rect">
            <a:avLst/>
          </a:prstGeom>
        </p:spPr>
      </p:pic>
      <p:pic>
        <p:nvPicPr>
          <p:cNvPr id="13" name="Picture 12">
            <a:extLst>
              <a:ext uri="{FF2B5EF4-FFF2-40B4-BE49-F238E27FC236}">
                <a16:creationId xmlns:a16="http://schemas.microsoft.com/office/drawing/2014/main" id="{2E93B701-7AD8-4EA9-8234-2E72C83C5A1F}"/>
              </a:ext>
            </a:extLst>
          </p:cNvPr>
          <p:cNvPicPr>
            <a:picLocks noChangeAspect="1"/>
          </p:cNvPicPr>
          <p:nvPr/>
        </p:nvPicPr>
        <p:blipFill>
          <a:blip r:embed="rId5"/>
          <a:stretch>
            <a:fillRect/>
          </a:stretch>
        </p:blipFill>
        <p:spPr>
          <a:xfrm>
            <a:off x="1655999" y="4585063"/>
            <a:ext cx="4274538" cy="2286756"/>
          </a:xfrm>
          <a:prstGeom prst="rect">
            <a:avLst/>
          </a:prstGeom>
        </p:spPr>
      </p:pic>
    </p:spTree>
    <p:extLst>
      <p:ext uri="{BB962C8B-B14F-4D97-AF65-F5344CB8AC3E}">
        <p14:creationId xmlns:p14="http://schemas.microsoft.com/office/powerpoint/2010/main" val="764639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B36E2-8286-432E-912E-7EF93C999FCC}"/>
              </a:ext>
            </a:extLst>
          </p:cNvPr>
          <p:cNvSpPr>
            <a:spLocks noGrp="1"/>
          </p:cNvSpPr>
          <p:nvPr>
            <p:ph type="title"/>
          </p:nvPr>
        </p:nvSpPr>
        <p:spPr/>
        <p:txBody>
          <a:bodyPr/>
          <a:lstStyle/>
          <a:p>
            <a:r>
              <a:rPr lang="en-US" dirty="0"/>
              <a:t>Why Do It?</a:t>
            </a:r>
          </a:p>
        </p:txBody>
      </p:sp>
      <p:sp>
        <p:nvSpPr>
          <p:cNvPr id="3" name="Content Placeholder 2">
            <a:extLst>
              <a:ext uri="{FF2B5EF4-FFF2-40B4-BE49-F238E27FC236}">
                <a16:creationId xmlns:a16="http://schemas.microsoft.com/office/drawing/2014/main" id="{26EC9E79-BB17-456F-AE2B-4596E82842FB}"/>
              </a:ext>
            </a:extLst>
          </p:cNvPr>
          <p:cNvSpPr>
            <a:spLocks noGrp="1"/>
          </p:cNvSpPr>
          <p:nvPr>
            <p:ph idx="1"/>
          </p:nvPr>
        </p:nvSpPr>
        <p:spPr/>
        <p:txBody>
          <a:bodyPr>
            <a:normAutofit/>
          </a:bodyPr>
          <a:lstStyle/>
          <a:p>
            <a:r>
              <a:rPr lang="en-US" dirty="0"/>
              <a:t>You get out of the shack and moving (Exercise)</a:t>
            </a:r>
          </a:p>
          <a:p>
            <a:r>
              <a:rPr lang="en-US" dirty="0"/>
              <a:t>Friendly competition</a:t>
            </a:r>
          </a:p>
          <a:p>
            <a:r>
              <a:rPr lang="en-US" dirty="0"/>
              <a:t>Anyone can take part - you don’t need a ham license since only a receiver is required</a:t>
            </a:r>
          </a:p>
          <a:p>
            <a:r>
              <a:rPr lang="en-US" dirty="0"/>
              <a:t>The social aspect of getting together with others with similar interests</a:t>
            </a:r>
          </a:p>
          <a:p>
            <a:r>
              <a:rPr lang="en-US" dirty="0"/>
              <a:t>The satisfaction of building your own equipment such as an antenna or fox</a:t>
            </a:r>
          </a:p>
          <a:p>
            <a:endParaRPr lang="en-US" dirty="0"/>
          </a:p>
          <a:p>
            <a:endParaRPr lang="en-US" dirty="0"/>
          </a:p>
        </p:txBody>
      </p:sp>
    </p:spTree>
    <p:extLst>
      <p:ext uri="{BB962C8B-B14F-4D97-AF65-F5344CB8AC3E}">
        <p14:creationId xmlns:p14="http://schemas.microsoft.com/office/powerpoint/2010/main" val="3559139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020B-FC31-45A5-B3C9-30C7A4A839AD}"/>
              </a:ext>
            </a:extLst>
          </p:cNvPr>
          <p:cNvSpPr>
            <a:spLocks noGrp="1"/>
          </p:cNvSpPr>
          <p:nvPr>
            <p:ph type="title"/>
          </p:nvPr>
        </p:nvSpPr>
        <p:spPr>
          <a:xfrm>
            <a:off x="6578079" y="365760"/>
            <a:ext cx="4440488" cy="1805940"/>
          </a:xfrm>
        </p:spPr>
        <p:txBody>
          <a:bodyPr>
            <a:normAutofit/>
          </a:bodyPr>
          <a:lstStyle/>
          <a:p>
            <a:r>
              <a:rPr lang="en-US" sz="4000"/>
              <a:t>Even More Reasons</a:t>
            </a:r>
          </a:p>
        </p:txBody>
      </p:sp>
      <p:sp>
        <p:nvSpPr>
          <p:cNvPr id="11" name="Rectangle 10">
            <a:extLst>
              <a:ext uri="{FF2B5EF4-FFF2-40B4-BE49-F238E27FC236}">
                <a16:creationId xmlns:a16="http://schemas.microsoft.com/office/drawing/2014/main" id="{7CBFFB10-5F3C-45A5-9821-92FB368A3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4481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D1D0DF-B556-464D-8B70-C84F513E5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239052"/>
            <a:ext cx="3152881" cy="3749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E918AAA-7C82-42E7-BB5A-D07690343B0D}"/>
              </a:ext>
            </a:extLst>
          </p:cNvPr>
          <p:cNvPicPr>
            <a:picLocks noChangeAspect="1"/>
          </p:cNvPicPr>
          <p:nvPr/>
        </p:nvPicPr>
        <p:blipFill>
          <a:blip r:embed="rId2"/>
          <a:stretch>
            <a:fillRect/>
          </a:stretch>
        </p:blipFill>
        <p:spPr>
          <a:xfrm>
            <a:off x="396956" y="1054409"/>
            <a:ext cx="2825496" cy="2119122"/>
          </a:xfrm>
          <a:prstGeom prst="rect">
            <a:avLst/>
          </a:prstGeom>
        </p:spPr>
      </p:pic>
      <p:sp>
        <p:nvSpPr>
          <p:cNvPr id="15" name="Rectangle 14">
            <a:extLst>
              <a:ext uri="{FF2B5EF4-FFF2-40B4-BE49-F238E27FC236}">
                <a16:creationId xmlns:a16="http://schemas.microsoft.com/office/drawing/2014/main" id="{812316E4-8A32-4D31-BCBA-DA0E40A9B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3793" y="239052"/>
            <a:ext cx="2582207" cy="2474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D16D11-6E07-4936-9174-D33F9D88E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152881" cy="24700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FAC2A80-44B3-424E-9614-534D5F430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8095" y="2874898"/>
            <a:ext cx="2577906" cy="3749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n object&#10;&#10;Description automatically generated with medium confidence">
            <a:extLst>
              <a:ext uri="{FF2B5EF4-FFF2-40B4-BE49-F238E27FC236}">
                <a16:creationId xmlns:a16="http://schemas.microsoft.com/office/drawing/2014/main" id="{7AB80BC3-FA1B-42E3-B6C2-4901EC530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336" y="3287690"/>
            <a:ext cx="2249424" cy="2924251"/>
          </a:xfrm>
          <a:prstGeom prst="rect">
            <a:avLst/>
          </a:prstGeom>
        </p:spPr>
      </p:pic>
      <p:sp>
        <p:nvSpPr>
          <p:cNvPr id="3" name="Content Placeholder 2">
            <a:extLst>
              <a:ext uri="{FF2B5EF4-FFF2-40B4-BE49-F238E27FC236}">
                <a16:creationId xmlns:a16="http://schemas.microsoft.com/office/drawing/2014/main" id="{7B5B9E44-6CD6-408A-A428-76A693F7F121}"/>
              </a:ext>
            </a:extLst>
          </p:cNvPr>
          <p:cNvSpPr>
            <a:spLocks noGrp="1"/>
          </p:cNvSpPr>
          <p:nvPr>
            <p:ph idx="1"/>
          </p:nvPr>
        </p:nvSpPr>
        <p:spPr>
          <a:xfrm>
            <a:off x="6578079" y="2493433"/>
            <a:ext cx="4429455" cy="4045018"/>
          </a:xfrm>
        </p:spPr>
        <p:txBody>
          <a:bodyPr>
            <a:normAutofit lnSpcReduction="10000"/>
          </a:bodyPr>
          <a:lstStyle/>
          <a:p>
            <a:r>
              <a:rPr lang="en-US" dirty="0"/>
              <a:t>Training for:</a:t>
            </a:r>
          </a:p>
          <a:p>
            <a:r>
              <a:rPr lang="en-US" dirty="0"/>
              <a:t>Locating harmful interference such as</a:t>
            </a:r>
          </a:p>
          <a:p>
            <a:pPr lvl="1"/>
            <a:r>
              <a:rPr lang="en-US" dirty="0"/>
              <a:t>Jammers</a:t>
            </a:r>
          </a:p>
          <a:p>
            <a:pPr lvl="1"/>
            <a:r>
              <a:rPr lang="en-US" dirty="0"/>
              <a:t>Stuck transmitters</a:t>
            </a:r>
          </a:p>
          <a:p>
            <a:pPr lvl="1"/>
            <a:r>
              <a:rPr lang="en-US" dirty="0"/>
              <a:t>Local noise sources</a:t>
            </a:r>
          </a:p>
          <a:p>
            <a:pPr lvl="1"/>
            <a:r>
              <a:rPr lang="en-US" dirty="0"/>
              <a:t>Interference</a:t>
            </a:r>
          </a:p>
          <a:p>
            <a:r>
              <a:rPr lang="en-US" dirty="0"/>
              <a:t>Public service  </a:t>
            </a:r>
          </a:p>
          <a:p>
            <a:pPr lvl="1"/>
            <a:r>
              <a:rPr lang="en-US" dirty="0"/>
              <a:t>Search and Rescue</a:t>
            </a:r>
          </a:p>
          <a:p>
            <a:pPr lvl="1"/>
            <a:r>
              <a:rPr lang="en-US" dirty="0"/>
              <a:t>ELT/EPIRBs</a:t>
            </a:r>
          </a:p>
          <a:p>
            <a:pPr lvl="1"/>
            <a:r>
              <a:rPr lang="en-US" dirty="0"/>
              <a:t>Wildlife location</a:t>
            </a:r>
          </a:p>
          <a:p>
            <a:pPr lvl="1"/>
            <a:r>
              <a:rPr lang="en-US" dirty="0"/>
              <a:t>Locating forging invaders to call in air strikes</a:t>
            </a:r>
          </a:p>
          <a:p>
            <a:endParaRPr lang="en-US" dirty="0"/>
          </a:p>
        </p:txBody>
      </p:sp>
    </p:spTree>
    <p:extLst>
      <p:ext uri="{BB962C8B-B14F-4D97-AF65-F5344CB8AC3E}">
        <p14:creationId xmlns:p14="http://schemas.microsoft.com/office/powerpoint/2010/main" val="1494433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hade val="98000"/>
                <a:satMod val="130000"/>
                <a:lumMod val="102000"/>
              </a:schemeClr>
            </a:gs>
            <a:gs pos="100000">
              <a:schemeClr val="bg1">
                <a:tint val="98000"/>
                <a:shade val="78000"/>
                <a:satMod val="140000"/>
              </a:schemeClr>
            </a:gs>
          </a:gsLst>
          <a:path path="circle">
            <a:fillToRect l="100000" t="100000" r="100000" b="10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CFA22AC-96A5-48A6-AE2F-AEC760867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5"/>
            <a:ext cx="11292840" cy="68642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2013D0-EA43-4B88-A21A-5F08D3216CE0}"/>
              </a:ext>
            </a:extLst>
          </p:cNvPr>
          <p:cNvSpPr>
            <a:spLocks noGrp="1"/>
          </p:cNvSpPr>
          <p:nvPr>
            <p:ph type="title"/>
          </p:nvPr>
        </p:nvSpPr>
        <p:spPr>
          <a:xfrm>
            <a:off x="6095997" y="365760"/>
            <a:ext cx="5023428" cy="1805940"/>
          </a:xfrm>
        </p:spPr>
        <p:txBody>
          <a:bodyPr>
            <a:normAutofit/>
          </a:bodyPr>
          <a:lstStyle/>
          <a:p>
            <a:r>
              <a:rPr lang="en-US" sz="4000"/>
              <a:t>What Do You Need?</a:t>
            </a:r>
          </a:p>
        </p:txBody>
      </p:sp>
      <p:pic>
        <p:nvPicPr>
          <p:cNvPr id="8" name="Picture 7">
            <a:extLst>
              <a:ext uri="{FF2B5EF4-FFF2-40B4-BE49-F238E27FC236}">
                <a16:creationId xmlns:a16="http://schemas.microsoft.com/office/drawing/2014/main" id="{C9223153-182B-4E7C-9C90-A4E81A9E0270}"/>
              </a:ext>
            </a:extLst>
          </p:cNvPr>
          <p:cNvPicPr>
            <a:picLocks noChangeAspect="1"/>
          </p:cNvPicPr>
          <p:nvPr/>
        </p:nvPicPr>
        <p:blipFill rotWithShape="1">
          <a:blip r:embed="rId2"/>
          <a:srcRect t="1557" r="-3" b="4281"/>
          <a:stretch/>
        </p:blipFill>
        <p:spPr>
          <a:xfrm>
            <a:off x="3741" y="10"/>
            <a:ext cx="2673073" cy="3355932"/>
          </a:xfrm>
          <a:prstGeom prst="rect">
            <a:avLst/>
          </a:prstGeom>
        </p:spPr>
      </p:pic>
      <p:pic>
        <p:nvPicPr>
          <p:cNvPr id="5" name="Picture 4">
            <a:extLst>
              <a:ext uri="{FF2B5EF4-FFF2-40B4-BE49-F238E27FC236}">
                <a16:creationId xmlns:a16="http://schemas.microsoft.com/office/drawing/2014/main" id="{92795296-8BE6-49E3-893F-0031ED059584}"/>
              </a:ext>
            </a:extLst>
          </p:cNvPr>
          <p:cNvPicPr>
            <a:picLocks noChangeAspect="1"/>
          </p:cNvPicPr>
          <p:nvPr/>
        </p:nvPicPr>
        <p:blipFill rotWithShape="1">
          <a:blip r:embed="rId3"/>
          <a:srcRect l="16446" r="22025" b="3"/>
          <a:stretch/>
        </p:blipFill>
        <p:spPr>
          <a:xfrm>
            <a:off x="2775716" y="10"/>
            <a:ext cx="2673073" cy="3355932"/>
          </a:xfrm>
          <a:prstGeom prst="rect">
            <a:avLst/>
          </a:prstGeom>
        </p:spPr>
      </p:pic>
      <p:pic>
        <p:nvPicPr>
          <p:cNvPr id="10" name="Picture 9">
            <a:extLst>
              <a:ext uri="{FF2B5EF4-FFF2-40B4-BE49-F238E27FC236}">
                <a16:creationId xmlns:a16="http://schemas.microsoft.com/office/drawing/2014/main" id="{3D14FC2A-3CED-41B5-B479-89880FC7411C}"/>
              </a:ext>
            </a:extLst>
          </p:cNvPr>
          <p:cNvPicPr>
            <a:picLocks noChangeAspect="1"/>
          </p:cNvPicPr>
          <p:nvPr/>
        </p:nvPicPr>
        <p:blipFill rotWithShape="1">
          <a:blip r:embed="rId4"/>
          <a:srcRect r="-2" b="27893"/>
          <a:stretch/>
        </p:blipFill>
        <p:spPr>
          <a:xfrm>
            <a:off x="-3734" y="3447381"/>
            <a:ext cx="5452532" cy="3410619"/>
          </a:xfrm>
          <a:prstGeom prst="rect">
            <a:avLst/>
          </a:prstGeom>
        </p:spPr>
      </p:pic>
      <p:sp>
        <p:nvSpPr>
          <p:cNvPr id="3" name="Content Placeholder 2">
            <a:extLst>
              <a:ext uri="{FF2B5EF4-FFF2-40B4-BE49-F238E27FC236}">
                <a16:creationId xmlns:a16="http://schemas.microsoft.com/office/drawing/2014/main" id="{26C138B2-BEEF-42BF-AD0F-795BA2713E2A}"/>
              </a:ext>
            </a:extLst>
          </p:cNvPr>
          <p:cNvSpPr>
            <a:spLocks noGrp="1"/>
          </p:cNvSpPr>
          <p:nvPr>
            <p:ph idx="1"/>
          </p:nvPr>
        </p:nvSpPr>
        <p:spPr>
          <a:xfrm>
            <a:off x="6095997" y="2314575"/>
            <a:ext cx="5012396" cy="3865562"/>
          </a:xfrm>
        </p:spPr>
        <p:txBody>
          <a:bodyPr>
            <a:normAutofit lnSpcReduction="10000"/>
          </a:bodyPr>
          <a:lstStyle/>
          <a:p>
            <a:r>
              <a:rPr lang="en-US" dirty="0"/>
              <a:t>A receiver – handhelds work great as do scanners, even a transceiver with a dead transmitter </a:t>
            </a:r>
          </a:p>
          <a:p>
            <a:r>
              <a:rPr lang="en-US" dirty="0"/>
              <a:t>A map and compass can be useful for triangulation</a:t>
            </a:r>
          </a:p>
          <a:p>
            <a:r>
              <a:rPr lang="en-US" dirty="0"/>
              <a:t>A directional antenna is extremely helpful but not required</a:t>
            </a:r>
          </a:p>
          <a:p>
            <a:pPr lvl="1"/>
            <a:r>
              <a:rPr lang="en-US" dirty="0"/>
              <a:t>Home made tape measure Yagi’s</a:t>
            </a:r>
          </a:p>
          <a:p>
            <a:pPr lvl="1"/>
            <a:r>
              <a:rPr lang="en-US" dirty="0"/>
              <a:t>Commercial Yagi’s</a:t>
            </a:r>
          </a:p>
          <a:p>
            <a:pPr lvl="1"/>
            <a:r>
              <a:rPr lang="en-US" dirty="0"/>
              <a:t>Loop antennas</a:t>
            </a:r>
          </a:p>
          <a:p>
            <a:pPr lvl="1"/>
            <a:r>
              <a:rPr lang="en-US" dirty="0"/>
              <a:t>Shielded antennas like a can-</a:t>
            </a:r>
            <a:r>
              <a:rPr lang="en-US" dirty="0" err="1"/>
              <a:t>tenna</a:t>
            </a:r>
            <a:endParaRPr lang="en-US" dirty="0"/>
          </a:p>
          <a:p>
            <a:r>
              <a:rPr lang="en-US" dirty="0"/>
              <a:t>Attenuators can help dial it in</a:t>
            </a:r>
          </a:p>
          <a:p>
            <a:endParaRPr lang="en-US" dirty="0"/>
          </a:p>
        </p:txBody>
      </p:sp>
    </p:spTree>
    <p:extLst>
      <p:ext uri="{BB962C8B-B14F-4D97-AF65-F5344CB8AC3E}">
        <p14:creationId xmlns:p14="http://schemas.microsoft.com/office/powerpoint/2010/main" val="37409013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76A7-D502-4AAA-A41F-4671D87136C8}"/>
              </a:ext>
            </a:extLst>
          </p:cNvPr>
          <p:cNvSpPr>
            <a:spLocks noGrp="1"/>
          </p:cNvSpPr>
          <p:nvPr>
            <p:ph type="title"/>
          </p:nvPr>
        </p:nvSpPr>
        <p:spPr>
          <a:xfrm>
            <a:off x="1261872" y="365760"/>
            <a:ext cx="5834285" cy="1325562"/>
          </a:xfrm>
        </p:spPr>
        <p:txBody>
          <a:bodyPr>
            <a:normAutofit/>
          </a:bodyPr>
          <a:lstStyle/>
          <a:p>
            <a:r>
              <a:rPr lang="en-US" sz="4100"/>
              <a:t>What If I Don’t Have A Directional Antenna?</a:t>
            </a:r>
          </a:p>
        </p:txBody>
      </p:sp>
      <p:sp>
        <p:nvSpPr>
          <p:cNvPr id="3" name="Content Placeholder 2">
            <a:extLst>
              <a:ext uri="{FF2B5EF4-FFF2-40B4-BE49-F238E27FC236}">
                <a16:creationId xmlns:a16="http://schemas.microsoft.com/office/drawing/2014/main" id="{A5DAE664-294C-4268-9E29-649806439BF7}"/>
              </a:ext>
            </a:extLst>
          </p:cNvPr>
          <p:cNvSpPr>
            <a:spLocks noGrp="1"/>
          </p:cNvSpPr>
          <p:nvPr>
            <p:ph idx="1"/>
          </p:nvPr>
        </p:nvSpPr>
        <p:spPr>
          <a:xfrm>
            <a:off x="1261872" y="1828800"/>
            <a:ext cx="5834285" cy="4351337"/>
          </a:xfrm>
        </p:spPr>
        <p:txBody>
          <a:bodyPr>
            <a:normAutofit/>
          </a:bodyPr>
          <a:lstStyle/>
          <a:p>
            <a:r>
              <a:rPr lang="en-US" dirty="0">
                <a:effectLst/>
                <a:latin typeface="Arial" panose="020B0604020202020204" pitchFamily="34" charset="0"/>
              </a:rPr>
              <a:t>Body block the signal</a:t>
            </a:r>
          </a:p>
          <a:p>
            <a:pPr lvl="1"/>
            <a:r>
              <a:rPr lang="en-US" dirty="0">
                <a:effectLst/>
                <a:latin typeface="Arial" panose="020B0604020202020204" pitchFamily="34" charset="0"/>
              </a:rPr>
              <a:t>Using the factory-supplied duck antenna on your handheld, hold the radio close to your body and physically turn until the signal is the strongest</a:t>
            </a:r>
          </a:p>
          <a:p>
            <a:pPr lvl="1"/>
            <a:r>
              <a:rPr lang="en-US" dirty="0">
                <a:effectLst/>
                <a:latin typeface="Arial" panose="020B0604020202020204" pitchFamily="34" charset="0"/>
              </a:rPr>
              <a:t>If the signal is strong in all directions, partially unscrew or remove your antenna for more attenuation</a:t>
            </a:r>
          </a:p>
          <a:p>
            <a:r>
              <a:rPr lang="en-US" dirty="0">
                <a:effectLst/>
                <a:latin typeface="Arial" panose="020B0604020202020204" pitchFamily="34" charset="0"/>
              </a:rPr>
              <a:t>Fashioning a shield out of a piece of aluminum foil can also cut the signal strength as you search</a:t>
            </a:r>
          </a:p>
          <a:p>
            <a:r>
              <a:rPr lang="en-US" dirty="0">
                <a:effectLst/>
                <a:latin typeface="Arial" panose="020B0604020202020204" pitchFamily="34" charset="0"/>
              </a:rPr>
              <a:t>Move off frequency 5 – 10 </a:t>
            </a:r>
            <a:r>
              <a:rPr lang="en-US" dirty="0" err="1">
                <a:effectLst/>
                <a:latin typeface="Arial" panose="020B0604020202020204" pitchFamily="34" charset="0"/>
              </a:rPr>
              <a:t>KHz</a:t>
            </a:r>
            <a:endParaRPr lang="en-US" dirty="0">
              <a:effectLst/>
              <a:latin typeface="Arial" panose="020B0604020202020204" pitchFamily="34" charset="0"/>
            </a:endParaRPr>
          </a:p>
          <a:p>
            <a:endParaRPr lang="en-US" dirty="0">
              <a:effectLst/>
              <a:latin typeface="Arial" panose="020B0604020202020204" pitchFamily="34" charset="0"/>
            </a:endParaRPr>
          </a:p>
        </p:txBody>
      </p:sp>
      <p:pic>
        <p:nvPicPr>
          <p:cNvPr id="5" name="Picture 4">
            <a:extLst>
              <a:ext uri="{FF2B5EF4-FFF2-40B4-BE49-F238E27FC236}">
                <a16:creationId xmlns:a16="http://schemas.microsoft.com/office/drawing/2014/main" id="{590DD537-4D41-430B-B626-D28E90C5C5FC}"/>
              </a:ext>
            </a:extLst>
          </p:cNvPr>
          <p:cNvPicPr>
            <a:picLocks noChangeAspect="1"/>
          </p:cNvPicPr>
          <p:nvPr/>
        </p:nvPicPr>
        <p:blipFill rotWithShape="1">
          <a:blip r:embed="rId2"/>
          <a:srcRect t="6311" r="1" b="31479"/>
          <a:stretch/>
        </p:blipFill>
        <p:spPr>
          <a:xfrm>
            <a:off x="7737169" y="10"/>
            <a:ext cx="3555205" cy="3428990"/>
          </a:xfrm>
          <a:prstGeom prst="rect">
            <a:avLst/>
          </a:prstGeom>
        </p:spPr>
      </p:pic>
      <p:pic>
        <p:nvPicPr>
          <p:cNvPr id="6" name="Picture 5">
            <a:extLst>
              <a:ext uri="{FF2B5EF4-FFF2-40B4-BE49-F238E27FC236}">
                <a16:creationId xmlns:a16="http://schemas.microsoft.com/office/drawing/2014/main" id="{70EC5A0A-6FE9-4BFB-AC8F-22A53AFD9B82}"/>
              </a:ext>
            </a:extLst>
          </p:cNvPr>
          <p:cNvPicPr>
            <a:picLocks noChangeAspect="1"/>
          </p:cNvPicPr>
          <p:nvPr/>
        </p:nvPicPr>
        <p:blipFill rotWithShape="1">
          <a:blip r:embed="rId3"/>
          <a:srcRect t="4592" b="17648"/>
          <a:stretch/>
        </p:blipFill>
        <p:spPr>
          <a:xfrm rot="16200000">
            <a:off x="7800271" y="3365897"/>
            <a:ext cx="3429000" cy="3555205"/>
          </a:xfrm>
          <a:prstGeom prst="rect">
            <a:avLst/>
          </a:prstGeom>
        </p:spPr>
      </p:pic>
    </p:spTree>
    <p:extLst>
      <p:ext uri="{BB962C8B-B14F-4D97-AF65-F5344CB8AC3E}">
        <p14:creationId xmlns:p14="http://schemas.microsoft.com/office/powerpoint/2010/main" val="4203424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 blackboard, white&#10;&#10;Description automatically generated">
            <a:extLst>
              <a:ext uri="{FF2B5EF4-FFF2-40B4-BE49-F238E27FC236}">
                <a16:creationId xmlns:a16="http://schemas.microsoft.com/office/drawing/2014/main" id="{82A0E156-0424-4CEF-87FA-B6ACE8A070F5}"/>
              </a:ext>
            </a:extLst>
          </p:cNvPr>
          <p:cNvPicPr>
            <a:picLocks noChangeAspect="1"/>
          </p:cNvPicPr>
          <p:nvPr/>
        </p:nvPicPr>
        <p:blipFill rotWithShape="1">
          <a:blip r:embed="rId2">
            <a:extLst>
              <a:ext uri="{28A0092B-C50C-407E-A947-70E740481C1C}">
                <a14:useLocalDpi xmlns:a14="http://schemas.microsoft.com/office/drawing/2010/main" val="0"/>
              </a:ext>
            </a:extLst>
          </a:blip>
          <a:srcRect l="7375"/>
          <a:stretch/>
        </p:blipFill>
        <p:spPr>
          <a:xfrm>
            <a:off x="20" y="10"/>
            <a:ext cx="11292820" cy="6857990"/>
          </a:xfrm>
          <a:prstGeom prst="rect">
            <a:avLst/>
          </a:prstGeom>
        </p:spPr>
      </p:pic>
      <p:sp>
        <p:nvSpPr>
          <p:cNvPr id="13" name="Rectangle 12">
            <a:extLst>
              <a:ext uri="{FF2B5EF4-FFF2-40B4-BE49-F238E27FC236}">
                <a16:creationId xmlns:a16="http://schemas.microsoft.com/office/drawing/2014/main" id="{9163A971-857A-4D4D-B458-BADAF926F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5E9299FA-E265-42A9-8128-5787C7F92690}"/>
              </a:ext>
            </a:extLst>
          </p:cNvPr>
          <p:cNvSpPr>
            <a:spLocks noGrp="1"/>
          </p:cNvSpPr>
          <p:nvPr>
            <p:ph type="title"/>
          </p:nvPr>
        </p:nvSpPr>
        <p:spPr>
          <a:xfrm>
            <a:off x="4050889" y="365758"/>
            <a:ext cx="6784259" cy="1828800"/>
          </a:xfrm>
        </p:spPr>
        <p:txBody>
          <a:bodyPr>
            <a:normAutofit/>
          </a:bodyPr>
          <a:lstStyle/>
          <a:p>
            <a:r>
              <a:rPr lang="en-US" dirty="0">
                <a:effectLst/>
                <a:latin typeface="Arial" panose="020B0604020202020204" pitchFamily="34" charset="0"/>
              </a:rPr>
              <a:t>Listen To A Harmonic (Oh No Math)</a:t>
            </a:r>
            <a:endParaRPr lang="en-US" dirty="0"/>
          </a:p>
        </p:txBody>
      </p:sp>
      <p:sp>
        <p:nvSpPr>
          <p:cNvPr id="3" name="Content Placeholder 2">
            <a:extLst>
              <a:ext uri="{FF2B5EF4-FFF2-40B4-BE49-F238E27FC236}">
                <a16:creationId xmlns:a16="http://schemas.microsoft.com/office/drawing/2014/main" id="{6932F3AE-D2AD-49B0-8336-A0E707394C89}"/>
              </a:ext>
            </a:extLst>
          </p:cNvPr>
          <p:cNvSpPr>
            <a:spLocks noGrp="1"/>
          </p:cNvSpPr>
          <p:nvPr>
            <p:ph idx="1"/>
          </p:nvPr>
        </p:nvSpPr>
        <p:spPr>
          <a:xfrm>
            <a:off x="4050889" y="2516291"/>
            <a:ext cx="6784259" cy="3682896"/>
          </a:xfrm>
        </p:spPr>
        <p:txBody>
          <a:bodyPr>
            <a:normAutofit/>
          </a:bodyPr>
          <a:lstStyle/>
          <a:p>
            <a:r>
              <a:rPr lang="en-US" dirty="0"/>
              <a:t>As you get close, you will be able to hear the transmitter’s 2nd and 3rd harmonic</a:t>
            </a:r>
          </a:p>
          <a:p>
            <a:r>
              <a:rPr lang="en-US" dirty="0"/>
              <a:t>If the fox is transmitting on 146.565 MHz, turn your radio to 293.130 MHz or 439.695 MHz and listen for the signal</a:t>
            </a:r>
          </a:p>
        </p:txBody>
      </p:sp>
      <p:sp>
        <p:nvSpPr>
          <p:cNvPr id="10" name="TextBox 9">
            <a:extLst>
              <a:ext uri="{FF2B5EF4-FFF2-40B4-BE49-F238E27FC236}">
                <a16:creationId xmlns:a16="http://schemas.microsoft.com/office/drawing/2014/main" id="{86520114-6B46-4348-8C8D-A6FD87CE9706}"/>
              </a:ext>
            </a:extLst>
          </p:cNvPr>
          <p:cNvSpPr txBox="1"/>
          <p:nvPr/>
        </p:nvSpPr>
        <p:spPr>
          <a:xfrm>
            <a:off x="6443419" y="3948194"/>
            <a:ext cx="1755183" cy="2862322"/>
          </a:xfrm>
          <a:prstGeom prst="rect">
            <a:avLst/>
          </a:prstGeom>
          <a:noFill/>
        </p:spPr>
        <p:txBody>
          <a:bodyPr wrap="square" rtlCol="0">
            <a:spAutoFit/>
          </a:bodyPr>
          <a:lstStyle/>
          <a:p>
            <a:r>
              <a:rPr lang="en-US" dirty="0"/>
              <a:t>2</a:t>
            </a:r>
            <a:r>
              <a:rPr lang="en-US" baseline="30000" dirty="0"/>
              <a:t>nd</a:t>
            </a:r>
            <a:r>
              <a:rPr lang="en-US" dirty="0"/>
              <a:t> Harmonic</a:t>
            </a:r>
          </a:p>
          <a:p>
            <a:r>
              <a:rPr lang="en-US" dirty="0"/>
              <a:t>   146.565</a:t>
            </a:r>
          </a:p>
          <a:p>
            <a:r>
              <a:rPr lang="en-US" u="sng" dirty="0"/>
              <a:t>+ 146.565</a:t>
            </a:r>
          </a:p>
          <a:p>
            <a:r>
              <a:rPr lang="en-US" dirty="0"/>
              <a:t>    293.130</a:t>
            </a:r>
          </a:p>
          <a:p>
            <a:endParaRPr lang="en-US" dirty="0"/>
          </a:p>
          <a:p>
            <a:r>
              <a:rPr lang="en-US" dirty="0"/>
              <a:t>3</a:t>
            </a:r>
            <a:r>
              <a:rPr lang="en-US" baseline="30000" dirty="0"/>
              <a:t>rd</a:t>
            </a:r>
            <a:r>
              <a:rPr lang="en-US" dirty="0"/>
              <a:t> Harmonic</a:t>
            </a:r>
          </a:p>
          <a:p>
            <a:r>
              <a:rPr lang="en-US" dirty="0"/>
              <a:t>   146.565</a:t>
            </a:r>
          </a:p>
          <a:p>
            <a:r>
              <a:rPr lang="en-US" dirty="0"/>
              <a:t>   146.565</a:t>
            </a:r>
          </a:p>
          <a:p>
            <a:r>
              <a:rPr lang="en-US" u="sng" dirty="0"/>
              <a:t>+ 146.565</a:t>
            </a:r>
          </a:p>
          <a:p>
            <a:r>
              <a:rPr lang="en-US" dirty="0"/>
              <a:t>    439.965</a:t>
            </a:r>
          </a:p>
        </p:txBody>
      </p:sp>
    </p:spTree>
    <p:extLst>
      <p:ext uri="{BB962C8B-B14F-4D97-AF65-F5344CB8AC3E}">
        <p14:creationId xmlns:p14="http://schemas.microsoft.com/office/powerpoint/2010/main" val="3645824423"/>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TM03457515[[fn=View]]</Template>
  <TotalTime>3663</TotalTime>
  <Words>1671</Words>
  <Application>Microsoft Office PowerPoint</Application>
  <PresentationFormat>Widescreen</PresentationFormat>
  <Paragraphs>134</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Century Schoolbook</vt:lpstr>
      <vt:lpstr>Wingdings 2</vt:lpstr>
      <vt:lpstr>View</vt:lpstr>
      <vt:lpstr>Fox Hunting</vt:lpstr>
      <vt:lpstr>What is Fox Hunting</vt:lpstr>
      <vt:lpstr>Styles Of Fox Hunts</vt:lpstr>
      <vt:lpstr>Fox Hunting vs ARDF</vt:lpstr>
      <vt:lpstr>Why Do It?</vt:lpstr>
      <vt:lpstr>Even More Reasons</vt:lpstr>
      <vt:lpstr>What Do You Need?</vt:lpstr>
      <vt:lpstr>What If I Don’t Have A Directional Antenna?</vt:lpstr>
      <vt:lpstr>Listen To A Harmonic (Oh No Math)</vt:lpstr>
      <vt:lpstr>What Is a Fox</vt:lpstr>
      <vt:lpstr>Pi Fox</vt:lpstr>
      <vt:lpstr>Baofeng uv-5r/Arduino Fox</vt:lpstr>
      <vt:lpstr>In Today's Age</vt:lpstr>
      <vt:lpstr>2-Meter Tape Measure Yagi Antenna</vt:lpstr>
      <vt:lpstr>References Tape Measure Yagi</vt:lpstr>
      <vt:lpstr>References Foxes</vt:lpstr>
      <vt:lpstr>References Other resources:</vt:lpstr>
      <vt:lpstr>Tape Measure Yagi Supplies</vt:lpstr>
      <vt:lpstr>Diagram </vt:lpstr>
      <vt:lpstr>Procedure </vt:lpstr>
      <vt:lpstr>Procedure</vt:lpstr>
      <vt:lpstr>Procedure</vt:lpstr>
      <vt:lpstr>Procedure</vt:lpstr>
      <vt:lpstr>Other Variant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Fox Hunting</dc:title>
  <dc:creator>Travis Few</dc:creator>
  <cp:lastModifiedBy>Travis Few</cp:lastModifiedBy>
  <cp:revision>6</cp:revision>
  <dcterms:created xsi:type="dcterms:W3CDTF">2022-02-26T04:31:31Z</dcterms:created>
  <dcterms:modified xsi:type="dcterms:W3CDTF">2022-03-09T03:55:49Z</dcterms:modified>
</cp:coreProperties>
</file>